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301" r:id="rId4"/>
    <p:sldId id="302" r:id="rId5"/>
    <p:sldId id="259" r:id="rId6"/>
    <p:sldId id="284" r:id="rId7"/>
    <p:sldId id="303" r:id="rId8"/>
    <p:sldId id="260" r:id="rId9"/>
    <p:sldId id="286" r:id="rId10"/>
    <p:sldId id="287" r:id="rId11"/>
    <p:sldId id="299" r:id="rId12"/>
    <p:sldId id="304" r:id="rId13"/>
    <p:sldId id="305" r:id="rId14"/>
    <p:sldId id="263" r:id="rId15"/>
    <p:sldId id="264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Bahnschrift Light" panose="020B0502040204020203" pitchFamily="34" charset="0"/>
      <p:regular r:id="rId20"/>
    </p:embeddedFont>
    <p:embeddedFont>
      <p:font typeface="Bahnschrift SemiBold" panose="020B0502040204020203" pitchFamily="34" charset="0"/>
      <p:bold r:id="rId21"/>
    </p:embeddedFont>
  </p:embeddedFontLst>
  <p:defaultTextStyle>
    <a:defPPr>
      <a:defRPr lang="ko-K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MFLIX OFFICIAL" initials="DO" lastIdx="12" clrIdx="0">
    <p:extLst>
      <p:ext uri="{19B8F6BF-5375-455C-9EA6-DF929625EA0E}">
        <p15:presenceInfo xmlns:p15="http://schemas.microsoft.com/office/powerpoint/2012/main" userId="fe9d1dedbdcd29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332"/>
    <a:srgbClr val="262626"/>
    <a:srgbClr val="3B5CF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3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4T14:21:41.050" idx="1">
    <p:pos x="6964" y="552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4T14:21:41.050" idx="10">
    <p:pos x="6964" y="552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4T14:21:41.050" idx="9">
    <p:pos x="6964" y="552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4T14:21:41.050" idx="12">
    <p:pos x="6964" y="552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5A49F08-9100-4AF5-BC0A-FC6A093BE3CC}" type="datetimeFigureOut">
              <a:rPr lang="en-US" altLang="ko-KR"/>
              <a:t>11/24/2024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ko-KR"/>
              <a:t>마스터 텍스트 스타일 편집</a:t>
            </a:r>
            <a:endParaRPr/>
          </a:p>
          <a:p>
            <a:pPr lvl="1">
              <a:defRPr/>
            </a:pPr>
            <a:r>
              <a:rPr lang="ko-KR"/>
              <a:t>둘째 수준</a:t>
            </a:r>
            <a:endParaRPr/>
          </a:p>
          <a:p>
            <a:pPr lvl="2">
              <a:defRPr/>
            </a:pPr>
            <a:r>
              <a:rPr lang="ko-KR"/>
              <a:t>셋째 수준</a:t>
            </a:r>
            <a:endParaRPr/>
          </a:p>
          <a:p>
            <a:pPr lvl="3">
              <a:defRPr/>
            </a:pPr>
            <a:r>
              <a:rPr lang="ko-KR"/>
              <a:t>넷째 수준</a:t>
            </a:r>
            <a:endParaRPr/>
          </a:p>
          <a:p>
            <a:pPr lvl="4">
              <a:defRPr/>
            </a:pPr>
            <a:r>
              <a:rPr lang="ko-KR"/>
              <a:t>다섯째 수준</a:t>
            </a:r>
            <a:endParaRPr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08FC7D2-309F-4B1D-AF63-DB3D4B544859}" type="slidenum">
              <a:rPr lang="ko-KR"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CC0608-F681-40F4-88F7-126CEAA24484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4CB62C-F8C3-5ADC-67AB-1670D9CC9BC3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809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F2594F-3394-4535-AB94-BF7E01F3394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7206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0805-061D-1017-BDC5-BB82BD6732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2C5A-97BD-8805-ECBE-FF8C44192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E2898-D821-1B23-2FDC-B3B6A0DC2E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4E32D-ED6D-A1EB-B81D-C7D8E98C99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4CB62C-F8C3-5ADC-67AB-1670D9CC9BC3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553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78280-6D21-6E4C-C630-F51C1F739BD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37439-1194-8CFB-4804-9887154F0B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3DAE1-0483-5E9D-9F6F-360A668E57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67C9-1BCF-960E-6442-3337F8348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F2594F-3394-4535-AB94-BF7E01F3394D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083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4AD885E-BC7A-1FAD-2905-2E1F8A969742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720C50-3BF6-2032-4A82-7279E55A22AE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4CB62C-F8C3-5ADC-67AB-1670D9CC9BC3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8DE40-DBB0-7539-EBEE-682BD74F2ED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74351-D666-EDEA-EF94-CD450FD18B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0B4EE-8093-878E-0DEA-A9B2DB43CD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4A2FC-4C83-F0B3-5E37-A30528CFD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3E9CBC-F0BF-844D-0B6F-5F2E0F4C789D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1800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345B5-C846-8C67-20A5-4B6A60F5A00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733C9-9805-E55D-7A1C-FE68BE1FC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7AC95-F7F2-AE73-4B5B-3A1D25AFB1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34CF-BAE1-174C-5712-ABB900DC72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3E9CBC-F0BF-844D-0B6F-5F2E0F4C789D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20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F2594F-3394-4535-AB94-BF7E01F3394D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F2594F-3394-4535-AB94-BF7E01F3394D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438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6CAB4-9A87-2C3B-AE53-48513B5BCA3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41521-A6E4-62D1-A5DF-116CD31A2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726D8F-8D64-2533-84DF-B2AA05F56C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EBB32-85BA-0596-E3E2-FCD00794E9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F2594F-3394-4535-AB94-BF7E01F3394D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47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FFD322-531C-8955-9C23-2C0C283BE7AD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4CB62C-F8C3-5ADC-67AB-1670D9CC9BC3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45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PTMON 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90650" y="2540651"/>
            <a:ext cx="5750842" cy="360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PTMON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PPTMON custo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PPTMON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그림 개체 틀 4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6481060" y="1228437"/>
            <a:ext cx="4416786" cy="4416786"/>
          </a:xfrm>
          <a:prstGeom prst="roundRect">
            <a:avLst>
              <a:gd name="adj" fmla="val 758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pPr>
              <a:defRPr/>
            </a:pPr>
            <a:r>
              <a:rPr lang="en-US"/>
              <a:t>Click icon to add picture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PPTMON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그림 개체 틀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9336262" y="2012949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pPr>
              <a:defRPr/>
            </a:pPr>
            <a:r>
              <a:rPr lang="en-US"/>
              <a:t>Click icon to add picture</a:t>
            </a:r>
            <a:endParaRPr lang="ko-KR"/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574812" y="2012949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pPr>
              <a:defRPr/>
            </a:pPr>
            <a:r>
              <a:rPr lang="en-US"/>
              <a:t>Click icon to add picture</a:t>
            </a:r>
            <a:endParaRPr lang="ko-KR"/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3813360" y="2012949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pPr>
              <a:defRPr/>
            </a:pPr>
            <a:r>
              <a:rPr lang="en-US"/>
              <a:t>Click icon to add picture</a:t>
            </a:r>
            <a:endParaRPr lang="ko-KR"/>
          </a:p>
        </p:txBody>
      </p:sp>
      <p:sp>
        <p:nvSpPr>
          <p:cNvPr id="9" name="그림 개체 틀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051908" y="2012949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pPr>
              <a:defRPr/>
            </a:pPr>
            <a:r>
              <a:rPr lang="en-US"/>
              <a:t>Click icon to add picture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PPTMON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그림 개체 틀 17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6096000" y="1624449"/>
            <a:ext cx="2342426" cy="4301530"/>
          </a:xfrm>
          <a:prstGeom prst="roundRect">
            <a:avLst>
              <a:gd name="adj" fmla="val 50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008000" anchor="ctr" anchorCtr="0"/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 lang="ko-KR" sz="1400"/>
            </a:lvl1pPr>
          </a:lstStyle>
          <a:p>
            <a:pPr marL="228600" marR="0" lvl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pPr>
            <a:r>
              <a:rPr lang="en-US"/>
              <a:t>Click icon to add picture</a:t>
            </a:r>
            <a:endParaRPr lang="ko-KR"/>
          </a:p>
        </p:txBody>
      </p:sp>
      <p:sp>
        <p:nvSpPr>
          <p:cNvPr id="7" name="그림 개체 틀 17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8646656" y="914400"/>
            <a:ext cx="2342426" cy="4301530"/>
          </a:xfrm>
          <a:prstGeom prst="roundRect">
            <a:avLst>
              <a:gd name="adj" fmla="val 50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008000" anchor="ctr" anchorCtr="0"/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 lang="ko-KR" sz="1400"/>
            </a:lvl1pPr>
          </a:lstStyle>
          <a:p>
            <a:pPr marL="228600" marR="0" lvl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pPr>
            <a:r>
              <a:rPr lang="en-US"/>
              <a:t>Click icon to add picture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PPTMON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그림 개체 틀 11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985125" y="815975"/>
            <a:ext cx="2454276" cy="5370289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>
              <a:defRPr lang="ko-KR" sz="2000"/>
            </a:lvl1pPr>
          </a:lstStyle>
          <a:p>
            <a:pPr marR="0" lvl="0">
              <a:spcAft>
                <a:spcPts val="0"/>
              </a:spcAft>
              <a:buClrTx/>
              <a:buSzTx/>
              <a:defRPr/>
            </a:pPr>
            <a:r>
              <a:rPr lang="en-US"/>
              <a:t>Click icon to add picture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PPTMON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그림 개체 틀 5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>
              <a:defRPr lang="ko-KR" sz="2000"/>
            </a:lvl1pPr>
          </a:lstStyle>
          <a:p>
            <a:pPr marR="0" lvl="0">
              <a:spcAft>
                <a:spcPts val="0"/>
              </a:spcAft>
              <a:buClrTx/>
              <a:buSzTx/>
              <a:defRPr/>
            </a:pPr>
            <a:r>
              <a:rPr lang="en-US"/>
              <a:t>Click icon to add picture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PPTMON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그림 개체 틀 8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 marL="228600" marR="0" indent="-228600" algn="ctr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 sz="2000"/>
            </a:lvl1pPr>
          </a:lstStyle>
          <a:p>
            <a:pPr marL="228600" marR="0" lvl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pPr>
            <a:r>
              <a:rPr lang="en-US"/>
              <a:t>Click icon to add picture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PPTMON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4828298" y="814492"/>
            <a:ext cx="2373302" cy="237465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 lang="ko-KR" sz="1400"/>
            </a:lvl1pPr>
          </a:lstStyle>
          <a:p>
            <a:pPr marL="228600" marR="0" lvl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pPr>
            <a:r>
              <a:rPr lang="en-US"/>
              <a:t>Click icon to add picture</a:t>
            </a:r>
            <a:endParaRPr lang="ko-KR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4828298" y="3698231"/>
            <a:ext cx="2373302" cy="237465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 lang="ko-KR" sz="1400"/>
            </a:lvl1pPr>
          </a:lstStyle>
          <a:p>
            <a:pPr marL="228600" marR="0" lvl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pPr>
            <a:r>
              <a:rPr lang="en-US"/>
              <a:t>Click icon to add picture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8_PPTMON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5780176" y="1638300"/>
            <a:ext cx="2690862" cy="26924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 lang="ko-KR" sz="1400"/>
            </a:lvl1pPr>
          </a:lstStyle>
          <a:p>
            <a:pPr marL="228600" marR="0" lvl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pPr>
            <a:r>
              <a:rPr lang="en-US"/>
              <a:t>Click icon to add picture</a:t>
            </a:r>
            <a:endParaRPr lang="ko-KR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8867682" y="1638300"/>
            <a:ext cx="2690862" cy="26924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 lang="ko-KR" sz="1400"/>
            </a:lvl1pPr>
          </a:lstStyle>
          <a:p>
            <a:pPr marL="228600" marR="0" lvl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pPr>
            <a:r>
              <a:rPr lang="en-US"/>
              <a:t>Click icon to add picture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comments" Target="../comments/commen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comments" Target="../comments/commen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 bwMode="auto">
          <a:xfrm>
            <a:off x="6680462" y="2445853"/>
            <a:ext cx="4717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400" b="0" i="0" dirty="0">
                <a:solidFill>
                  <a:srgbClr val="2E3238"/>
                </a:solidFill>
                <a:latin typeface="Bahnschrift Light"/>
              </a:rPr>
              <a:t>Курсовая работа</a:t>
            </a:r>
            <a:br>
              <a:rPr lang="ru-RU" sz="4400" b="0" i="0" dirty="0">
                <a:solidFill>
                  <a:srgbClr val="2E3238"/>
                </a:solidFill>
                <a:highlight>
                  <a:srgbClr val="F7F7FA"/>
                </a:highlight>
                <a:latin typeface="Bahnschrift Light"/>
              </a:rPr>
            </a:br>
            <a:endParaRPr lang="ko-KR" sz="4400" dirty="0">
              <a:solidFill>
                <a:srgbClr val="3B5CF6"/>
              </a:solidFill>
              <a:latin typeface="Bahnschrift Light"/>
              <a:cs typeface="Arial"/>
            </a:endParaRPr>
          </a:p>
        </p:txBody>
      </p:sp>
      <p:sp>
        <p:nvSpPr>
          <p:cNvPr id="15" name="그래픽 1"/>
          <p:cNvSpPr/>
          <p:nvPr/>
        </p:nvSpPr>
        <p:spPr bwMode="auto">
          <a:xfrm>
            <a:off x="6680462" y="3429000"/>
            <a:ext cx="4717854" cy="1661474"/>
          </a:xfrm>
          <a:custGeom>
            <a:avLst/>
            <a:gdLst>
              <a:gd name="connsiteX0" fmla="*/ 2475 w 4591018"/>
              <a:gd name="connsiteY0" fmla="*/ 1613878 h 2374084"/>
              <a:gd name="connsiteX1" fmla="*/ 2475 w 4591018"/>
              <a:gd name="connsiteY1" fmla="*/ 437387 h 2374084"/>
              <a:gd name="connsiteX2" fmla="*/ 437387 w 4591018"/>
              <a:gd name="connsiteY2" fmla="*/ 2475 h 2374084"/>
              <a:gd name="connsiteX3" fmla="*/ 4157739 w 4591018"/>
              <a:gd name="connsiteY3" fmla="*/ 2475 h 2374084"/>
              <a:gd name="connsiteX4" fmla="*/ 4592651 w 4591018"/>
              <a:gd name="connsiteY4" fmla="*/ 437387 h 2374084"/>
              <a:gd name="connsiteX5" fmla="*/ 4592651 w 4591018"/>
              <a:gd name="connsiteY5" fmla="*/ 1613878 h 2374084"/>
              <a:gd name="connsiteX6" fmla="*/ 4157739 w 4591018"/>
              <a:gd name="connsiteY6" fmla="*/ 2048790 h 2374084"/>
              <a:gd name="connsiteX7" fmla="*/ 653019 w 4591018"/>
              <a:gd name="connsiteY7" fmla="*/ 2048790 h 2374084"/>
              <a:gd name="connsiteX8" fmla="*/ 154349 w 4591018"/>
              <a:gd name="connsiteY8" fmla="*/ 2373023 h 2374084"/>
              <a:gd name="connsiteX9" fmla="*/ 123256 w 4591018"/>
              <a:gd name="connsiteY9" fmla="*/ 2339012 h 2374084"/>
              <a:gd name="connsiteX10" fmla="*/ 234888 w 4591018"/>
              <a:gd name="connsiteY10" fmla="*/ 1998390 h 2374084"/>
              <a:gd name="connsiteX11" fmla="*/ 2475 w 4591018"/>
              <a:gd name="connsiteY11" fmla="*/ 1613878 h 237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91018" h="2374084" extrusionOk="0">
                <a:moveTo>
                  <a:pt x="2475" y="1613878"/>
                </a:moveTo>
                <a:lnTo>
                  <a:pt x="2475" y="437387"/>
                </a:lnTo>
                <a:cubicBezTo>
                  <a:pt x="2475" y="198183"/>
                  <a:pt x="198183" y="2475"/>
                  <a:pt x="437387" y="2475"/>
                </a:cubicBezTo>
                <a:lnTo>
                  <a:pt x="4157739" y="2475"/>
                </a:lnTo>
                <a:cubicBezTo>
                  <a:pt x="4396944" y="2475"/>
                  <a:pt x="4592651" y="198183"/>
                  <a:pt x="4592651" y="437387"/>
                </a:cubicBezTo>
                <a:lnTo>
                  <a:pt x="4592651" y="1613878"/>
                </a:lnTo>
                <a:cubicBezTo>
                  <a:pt x="4592651" y="1853082"/>
                  <a:pt x="4396944" y="2048790"/>
                  <a:pt x="4157739" y="2048790"/>
                </a:cubicBezTo>
                <a:lnTo>
                  <a:pt x="653019" y="2048790"/>
                </a:lnTo>
                <a:cubicBezTo>
                  <a:pt x="547055" y="2164295"/>
                  <a:pt x="389793" y="2293045"/>
                  <a:pt x="154349" y="2373023"/>
                </a:cubicBezTo>
                <a:cubicBezTo>
                  <a:pt x="132966" y="2380264"/>
                  <a:pt x="113210" y="2358824"/>
                  <a:pt x="123256" y="2339012"/>
                </a:cubicBezTo>
                <a:cubicBezTo>
                  <a:pt x="157436" y="2271381"/>
                  <a:pt x="226638" y="2169907"/>
                  <a:pt x="234888" y="1998390"/>
                </a:cubicBezTo>
                <a:cubicBezTo>
                  <a:pt x="96990" y="1925203"/>
                  <a:pt x="2475" y="1780064"/>
                  <a:pt x="2475" y="1613878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lIns="252000" rIns="252000" bIns="396000" rtlCol="0" anchor="ctr"/>
          <a:lstStyle/>
          <a:p>
            <a:pPr>
              <a:defRPr/>
            </a:pPr>
            <a:r>
              <a:rPr lang="ru-RU" altLang="ko-KR" sz="2000" dirty="0">
                <a:solidFill>
                  <a:schemeClr val="bg1"/>
                </a:solidFill>
              </a:rPr>
              <a:t>Проектирование и разработка базы данных для магазина компьютерной техники</a:t>
            </a:r>
            <a:endParaRPr lang="ko-KR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1322423" y="665965"/>
            <a:ext cx="47735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altLang="ko-KR" dirty="0">
                <a:cs typeface="Arial"/>
              </a:rPr>
              <a:t>Выполнил</a:t>
            </a:r>
            <a:r>
              <a:rPr lang="en-US" altLang="ko-KR" dirty="0">
                <a:cs typeface="Arial"/>
              </a:rPr>
              <a:t> </a:t>
            </a:r>
            <a:r>
              <a:rPr lang="ru-RU" altLang="ko-KR" dirty="0">
                <a:cs typeface="Arial"/>
              </a:rPr>
              <a:t>студент группы</a:t>
            </a:r>
            <a:r>
              <a:rPr lang="en-US" altLang="ko-KR" dirty="0">
                <a:cs typeface="Arial"/>
              </a:rPr>
              <a:t>:</a:t>
            </a:r>
            <a:r>
              <a:rPr lang="ru-RU" altLang="ko-KR" dirty="0">
                <a:cs typeface="Arial"/>
              </a:rPr>
              <a:t> 3ИСИП-22-2</a:t>
            </a:r>
          </a:p>
          <a:p>
            <a:pPr>
              <a:defRPr/>
            </a:pPr>
            <a:r>
              <a:rPr lang="ru-RU" altLang="ko-KR" sz="2400" b="1" dirty="0">
                <a:latin typeface="+mj-lt"/>
                <a:cs typeface="Arial"/>
              </a:rPr>
              <a:t>Пронин Дмитрий Алексеевич</a:t>
            </a:r>
            <a:endParaRPr lang="ko-KR" sz="2400" b="1" dirty="0">
              <a:latin typeface="+mj-lt"/>
              <a:cs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4269" y="580155"/>
            <a:ext cx="941962" cy="941962"/>
          </a:xfrm>
          <a:prstGeom prst="ellipse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95053" y="671756"/>
            <a:ext cx="703263" cy="703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375AD56F-72B9-8F4A-C28E-C1F21AD3C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>
            <a:off x="1213255" y="2438947"/>
            <a:ext cx="1767621" cy="4419053"/>
          </a:xfrm>
          <a:prstGeom prst="rect">
            <a:avLst/>
          </a:prstGeom>
        </p:spPr>
      </p:pic>
      <p:sp>
        <p:nvSpPr>
          <p:cNvPr id="8" name="그래픽 4">
            <a:extLst>
              <a:ext uri="{FF2B5EF4-FFF2-40B4-BE49-F238E27FC236}">
                <a16:creationId xmlns:a16="http://schemas.microsoft.com/office/drawing/2014/main" id="{5E5EE778-77C0-028B-4AC3-64B6FD7E3AE9}"/>
              </a:ext>
            </a:extLst>
          </p:cNvPr>
          <p:cNvSpPr/>
          <p:nvPr/>
        </p:nvSpPr>
        <p:spPr bwMode="auto">
          <a:xfrm flipH="1">
            <a:off x="1213255" y="441581"/>
            <a:ext cx="4956876" cy="1842238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 extrusionOk="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altLang="ko-KR" sz="2400" dirty="0">
                <a:solidFill>
                  <a:schemeClr val="bg1"/>
                </a:solidFill>
              </a:rPr>
              <a:t>Рассмотрим самое главное для экономии времени!</a:t>
            </a:r>
            <a:endParaRPr lang="ko-KR" sz="2400" dirty="0">
              <a:solidFill>
                <a:schemeClr val="bg1"/>
              </a:solidFill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CA273C6-7BA4-7FC6-7F7E-8A0FBB06002B}"/>
              </a:ext>
            </a:extLst>
          </p:cNvPr>
          <p:cNvGrpSpPr/>
          <p:nvPr/>
        </p:nvGrpSpPr>
        <p:grpSpPr>
          <a:xfrm>
            <a:off x="5654219" y="3176837"/>
            <a:ext cx="2235200" cy="1967131"/>
            <a:chOff x="5567133" y="3540772"/>
            <a:chExt cx="2235200" cy="1967131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1E48235D-0EF0-6C68-C278-1123EB2AD9CA}"/>
                </a:ext>
              </a:extLst>
            </p:cNvPr>
            <p:cNvSpPr/>
            <p:nvPr/>
          </p:nvSpPr>
          <p:spPr bwMode="auto">
            <a:xfrm>
              <a:off x="6096000" y="3540772"/>
              <a:ext cx="1175657" cy="1175657"/>
            </a:xfrm>
            <a:prstGeom prst="roundRect">
              <a:avLst/>
            </a:prstGeom>
            <a:solidFill>
              <a:srgbClr val="3B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그래픽 18">
              <a:extLst>
                <a:ext uri="{FF2B5EF4-FFF2-40B4-BE49-F238E27FC236}">
                  <a16:creationId xmlns:a16="http://schemas.microsoft.com/office/drawing/2014/main" id="{D792583C-BD85-E936-E6BE-E8181E0AF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 bwMode="auto">
            <a:xfrm>
              <a:off x="6425523" y="3784140"/>
              <a:ext cx="526084" cy="6889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9D0CF0-C0E9-9279-F3CF-7FC8C81F5848}"/>
                </a:ext>
              </a:extLst>
            </p:cNvPr>
            <p:cNvSpPr txBox="1"/>
            <p:nvPr/>
          </p:nvSpPr>
          <p:spPr>
            <a:xfrm>
              <a:off x="5567133" y="4861572"/>
              <a:ext cx="223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rgbClr val="3B5CF6"/>
                  </a:solidFill>
                  <a:latin typeface="+mj-lt"/>
                </a:rPr>
                <a:t>Авторизация и регистрация</a:t>
              </a: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63EC96C-2A2A-0E73-6F6A-45D89E29DFD2}"/>
              </a:ext>
            </a:extLst>
          </p:cNvPr>
          <p:cNvGrpSpPr/>
          <p:nvPr/>
        </p:nvGrpSpPr>
        <p:grpSpPr>
          <a:xfrm>
            <a:off x="7746086" y="738574"/>
            <a:ext cx="3657601" cy="1645190"/>
            <a:chOff x="7746086" y="738574"/>
            <a:chExt cx="3657601" cy="1645190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D63C486-CFC9-D4E7-67EC-CD321E79ABA9}"/>
                </a:ext>
              </a:extLst>
            </p:cNvPr>
            <p:cNvGrpSpPr/>
            <p:nvPr/>
          </p:nvGrpSpPr>
          <p:grpSpPr>
            <a:xfrm>
              <a:off x="7746086" y="738574"/>
              <a:ext cx="3657601" cy="1645190"/>
              <a:chOff x="7196459" y="1084210"/>
              <a:chExt cx="3657601" cy="1645190"/>
            </a:xfrm>
          </p:grpSpPr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82A6284E-5B33-21C9-F5BF-D1766DF577AB}"/>
                  </a:ext>
                </a:extLst>
              </p:cNvPr>
              <p:cNvSpPr/>
              <p:nvPr/>
            </p:nvSpPr>
            <p:spPr bwMode="auto">
              <a:xfrm>
                <a:off x="8440057" y="1084210"/>
                <a:ext cx="1175657" cy="1175657"/>
              </a:xfrm>
              <a:prstGeom prst="roundRect">
                <a:avLst/>
              </a:prstGeom>
              <a:solidFill>
                <a:srgbClr val="3B5C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51572B-FB6C-B8EA-5182-5EEE3A75AA02}"/>
                  </a:ext>
                </a:extLst>
              </p:cNvPr>
              <p:cNvSpPr txBox="1"/>
              <p:nvPr/>
            </p:nvSpPr>
            <p:spPr bwMode="auto">
              <a:xfrm>
                <a:off x="7196459" y="2360068"/>
                <a:ext cx="3657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3B5CF6"/>
                    </a:solidFill>
                    <a:latin typeface="+mj-lt"/>
                  </a:rPr>
                  <a:t>Панель администратора</a:t>
                </a:r>
              </a:p>
            </p:txBody>
          </p:sp>
        </p:grp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B1EB2C7-3E69-8EBE-6EE1-9EC05CF16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00632" y="979789"/>
              <a:ext cx="753761" cy="753761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EA34E52-88FD-93E0-C42E-54C26682263B}"/>
              </a:ext>
            </a:extLst>
          </p:cNvPr>
          <p:cNvGrpSpPr/>
          <p:nvPr/>
        </p:nvGrpSpPr>
        <p:grpSpPr>
          <a:xfrm>
            <a:off x="8699398" y="4021903"/>
            <a:ext cx="2931886" cy="1669730"/>
            <a:chOff x="8699398" y="4021903"/>
            <a:chExt cx="2931886" cy="1669730"/>
          </a:xfrm>
        </p:grpSpPr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EA4694EB-6343-EF89-686B-05E4235C6359}"/>
                </a:ext>
              </a:extLst>
            </p:cNvPr>
            <p:cNvGrpSpPr/>
            <p:nvPr/>
          </p:nvGrpSpPr>
          <p:grpSpPr>
            <a:xfrm>
              <a:off x="8699398" y="4021903"/>
              <a:ext cx="2931886" cy="1669730"/>
              <a:chOff x="9025260" y="3915501"/>
              <a:chExt cx="2931886" cy="1669730"/>
            </a:xfrm>
          </p:grpSpPr>
          <p:sp>
            <p:nvSpPr>
              <p:cNvPr id="5" name="Прямоугольник: скругленные углы 4">
                <a:extLst>
                  <a:ext uri="{FF2B5EF4-FFF2-40B4-BE49-F238E27FC236}">
                    <a16:creationId xmlns:a16="http://schemas.microsoft.com/office/drawing/2014/main" id="{7421DCA3-1413-1049-CBDD-4CC505CE846E}"/>
                  </a:ext>
                </a:extLst>
              </p:cNvPr>
              <p:cNvSpPr/>
              <p:nvPr/>
            </p:nvSpPr>
            <p:spPr bwMode="auto">
              <a:xfrm>
                <a:off x="9903375" y="3915501"/>
                <a:ext cx="1175657" cy="1175657"/>
              </a:xfrm>
              <a:prstGeom prst="roundRect">
                <a:avLst/>
              </a:prstGeom>
              <a:solidFill>
                <a:srgbClr val="3B5C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30FE11-31E5-EAC6-BCC9-28D786C89F1F}"/>
                  </a:ext>
                </a:extLst>
              </p:cNvPr>
              <p:cNvSpPr txBox="1"/>
              <p:nvPr/>
            </p:nvSpPr>
            <p:spPr bwMode="auto">
              <a:xfrm>
                <a:off x="9025260" y="5215899"/>
                <a:ext cx="2931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3B5CF6"/>
                    </a:solidFill>
                    <a:latin typeface="+mj-lt"/>
                  </a:rPr>
                  <a:t>Каталог товаров</a:t>
                </a:r>
              </a:p>
            </p:txBody>
          </p:sp>
        </p:grp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21783892-85DE-9FDD-FF3E-E84F17829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72307" y="4116697"/>
              <a:ext cx="986067" cy="986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26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rcRect r="5442"/>
          <a:stretch/>
        </p:blipFill>
        <p:spPr bwMode="auto">
          <a:xfrm>
            <a:off x="-336455" y="263542"/>
            <a:ext cx="12412340" cy="6805023"/>
          </a:xfrm>
          <a:prstGeom prst="rect">
            <a:avLst/>
          </a:prstGeom>
        </p:spPr>
      </p:pic>
      <p:pic>
        <p:nvPicPr>
          <p:cNvPr id="3" name="2024-11-24 19-17-1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70136EF-1833-22E2-C772-C26E99173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3027" y="382815"/>
            <a:ext cx="9289142" cy="522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ED8DB98-5302-B445-009E-6EA0A53A98C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그래픽 4">
            <a:extLst>
              <a:ext uri="{FF2B5EF4-FFF2-40B4-BE49-F238E27FC236}">
                <a16:creationId xmlns:a16="http://schemas.microsoft.com/office/drawing/2014/main" id="{71F9B8A5-1D0E-C7B6-9789-A50A241C3927}"/>
              </a:ext>
            </a:extLst>
          </p:cNvPr>
          <p:cNvSpPr/>
          <p:nvPr/>
        </p:nvSpPr>
        <p:spPr bwMode="auto">
          <a:xfrm>
            <a:off x="5873750" y="749923"/>
            <a:ext cx="4995703" cy="1842238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 extrusionOk="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altLang="ko-KR" sz="2400" dirty="0">
                <a:solidFill>
                  <a:schemeClr val="bg1"/>
                </a:solidFill>
              </a:rPr>
              <a:t>Код это конечно хорошо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ru-RU" altLang="ko-KR" sz="2400" dirty="0">
                <a:solidFill>
                  <a:schemeClr val="bg1"/>
                </a:solidFill>
              </a:rPr>
              <a:t> но можно ли увидеть само приложение? </a:t>
            </a:r>
            <a:endParaRPr 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AD00E0-E39B-F633-3B32-D4C0B9DC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853904" y="2592161"/>
            <a:ext cx="2554764" cy="4265839"/>
          </a:xfrm>
          <a:prstGeom prst="rect">
            <a:avLst/>
          </a:prstGeom>
        </p:spPr>
      </p:pic>
      <p:pic>
        <p:nvPicPr>
          <p:cNvPr id="7" name="그림 3">
            <a:extLst>
              <a:ext uri="{FF2B5EF4-FFF2-40B4-BE49-F238E27FC236}">
                <a16:creationId xmlns:a16="http://schemas.microsoft.com/office/drawing/2014/main" id="{F434FA2A-6EA8-97AF-8B1F-28668D22E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1">
            <a:off x="1213255" y="2438947"/>
            <a:ext cx="1767621" cy="4419053"/>
          </a:xfrm>
          <a:prstGeom prst="rect">
            <a:avLst/>
          </a:prstGeom>
        </p:spPr>
      </p:pic>
      <p:sp>
        <p:nvSpPr>
          <p:cNvPr id="8" name="그래픽 4">
            <a:extLst>
              <a:ext uri="{FF2B5EF4-FFF2-40B4-BE49-F238E27FC236}">
                <a16:creationId xmlns:a16="http://schemas.microsoft.com/office/drawing/2014/main" id="{C58B68A1-DF9E-27EA-9799-FCF61FE87E2A}"/>
              </a:ext>
            </a:extLst>
          </p:cNvPr>
          <p:cNvSpPr/>
          <p:nvPr/>
        </p:nvSpPr>
        <p:spPr bwMode="auto">
          <a:xfrm flipH="1">
            <a:off x="1322547" y="1224059"/>
            <a:ext cx="2554128" cy="1134022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 extrusionOk="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altLang="ko-KR" sz="2400" dirty="0">
                <a:solidFill>
                  <a:schemeClr val="bg1"/>
                </a:solidFill>
              </a:rPr>
              <a:t>Конечно!</a:t>
            </a:r>
          </a:p>
        </p:txBody>
      </p:sp>
    </p:spTree>
    <p:extLst>
      <p:ext uri="{BB962C8B-B14F-4D97-AF65-F5344CB8AC3E}">
        <p14:creationId xmlns:p14="http://schemas.microsoft.com/office/powerpoint/2010/main" val="2248107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01F5647-EF74-28AF-2CC2-B942CB22890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EEB1A75-5C4C-5DE0-F9AD-A093CD231D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42"/>
          <a:stretch/>
        </p:blipFill>
        <p:spPr bwMode="auto">
          <a:xfrm>
            <a:off x="-336455" y="263542"/>
            <a:ext cx="12412340" cy="6805023"/>
          </a:xfrm>
          <a:prstGeom prst="rect">
            <a:avLst/>
          </a:prstGeom>
        </p:spPr>
      </p:pic>
      <p:pic>
        <p:nvPicPr>
          <p:cNvPr id="2" name="2024-11-24 19-17-12 (online-video-cutter.com)(1)">
            <a:hlinkClick r:id="" action="ppaction://media"/>
            <a:extLst>
              <a:ext uri="{FF2B5EF4-FFF2-40B4-BE49-F238E27FC236}">
                <a16:creationId xmlns:a16="http://schemas.microsoft.com/office/drawing/2014/main" id="{C6DE21BC-7783-238C-FC7C-956F856AB6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9845" y="391886"/>
            <a:ext cx="9289144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9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그래픽 3"/>
          <p:cNvSpPr/>
          <p:nvPr/>
        </p:nvSpPr>
        <p:spPr bwMode="auto">
          <a:xfrm>
            <a:off x="2442190" y="415128"/>
            <a:ext cx="7112000" cy="1253066"/>
          </a:xfrm>
          <a:custGeom>
            <a:avLst/>
            <a:gdLst>
              <a:gd name="connsiteX0" fmla="*/ 6820958 w 7112000"/>
              <a:gd name="connsiteY0" fmla="*/ 1114 h 1253066"/>
              <a:gd name="connsiteX1" fmla="*/ 437279 w 7112000"/>
              <a:gd name="connsiteY1" fmla="*/ 1114 h 1253066"/>
              <a:gd name="connsiteX2" fmla="*/ 292706 w 7112000"/>
              <a:gd name="connsiteY2" fmla="*/ 1114 h 1253066"/>
              <a:gd name="connsiteX3" fmla="*/ 157014 w 7112000"/>
              <a:gd name="connsiteY3" fmla="*/ 34943 h 1253066"/>
              <a:gd name="connsiteX4" fmla="*/ 156938 w 7112000"/>
              <a:gd name="connsiteY4" fmla="*/ 34943 h 1253066"/>
              <a:gd name="connsiteX5" fmla="*/ 149450 w 7112000"/>
              <a:gd name="connsiteY5" fmla="*/ 39082 h 1253066"/>
              <a:gd name="connsiteX6" fmla="*/ 147004 w 7112000"/>
              <a:gd name="connsiteY6" fmla="*/ 40512 h 1253066"/>
              <a:gd name="connsiteX7" fmla="*/ 125104 w 7112000"/>
              <a:gd name="connsiteY7" fmla="*/ 54586 h 1253066"/>
              <a:gd name="connsiteX8" fmla="*/ 122658 w 7112000"/>
              <a:gd name="connsiteY8" fmla="*/ 56317 h 1253066"/>
              <a:gd name="connsiteX9" fmla="*/ 115997 w 7112000"/>
              <a:gd name="connsiteY9" fmla="*/ 61246 h 1253066"/>
              <a:gd name="connsiteX10" fmla="*/ 115019 w 7112000"/>
              <a:gd name="connsiteY10" fmla="*/ 61999 h 1253066"/>
              <a:gd name="connsiteX11" fmla="*/ 102563 w 7112000"/>
              <a:gd name="connsiteY11" fmla="*/ 72196 h 1253066"/>
              <a:gd name="connsiteX12" fmla="*/ 100005 w 7112000"/>
              <a:gd name="connsiteY12" fmla="*/ 74416 h 1253066"/>
              <a:gd name="connsiteX13" fmla="*/ 94247 w 7112000"/>
              <a:gd name="connsiteY13" fmla="*/ 79609 h 1253066"/>
              <a:gd name="connsiteX14" fmla="*/ 91576 w 7112000"/>
              <a:gd name="connsiteY14" fmla="*/ 82168 h 1253066"/>
              <a:gd name="connsiteX15" fmla="*/ 82206 w 7112000"/>
              <a:gd name="connsiteY15" fmla="*/ 91538 h 1253066"/>
              <a:gd name="connsiteX16" fmla="*/ 79271 w 7112000"/>
              <a:gd name="connsiteY16" fmla="*/ 94624 h 1253066"/>
              <a:gd name="connsiteX17" fmla="*/ 74529 w 7112000"/>
              <a:gd name="connsiteY17" fmla="*/ 99892 h 1253066"/>
              <a:gd name="connsiteX18" fmla="*/ 71256 w 7112000"/>
              <a:gd name="connsiteY18" fmla="*/ 103655 h 1253066"/>
              <a:gd name="connsiteX19" fmla="*/ 65084 w 7112000"/>
              <a:gd name="connsiteY19" fmla="*/ 111105 h 1253066"/>
              <a:gd name="connsiteX20" fmla="*/ 60644 w 7112000"/>
              <a:gd name="connsiteY20" fmla="*/ 116750 h 1253066"/>
              <a:gd name="connsiteX21" fmla="*/ 56919 w 7112000"/>
              <a:gd name="connsiteY21" fmla="*/ 121792 h 1253066"/>
              <a:gd name="connsiteX22" fmla="*/ 53382 w 7112000"/>
              <a:gd name="connsiteY22" fmla="*/ 126759 h 1253066"/>
              <a:gd name="connsiteX23" fmla="*/ 49995 w 7112000"/>
              <a:gd name="connsiteY23" fmla="*/ 131651 h 1253066"/>
              <a:gd name="connsiteX24" fmla="*/ 44238 w 7112000"/>
              <a:gd name="connsiteY24" fmla="*/ 140607 h 1253066"/>
              <a:gd name="connsiteX25" fmla="*/ 41603 w 7112000"/>
              <a:gd name="connsiteY25" fmla="*/ 145047 h 1253066"/>
              <a:gd name="connsiteX26" fmla="*/ 37953 w 7112000"/>
              <a:gd name="connsiteY26" fmla="*/ 151369 h 1253066"/>
              <a:gd name="connsiteX27" fmla="*/ 35432 w 7112000"/>
              <a:gd name="connsiteY27" fmla="*/ 155960 h 1253066"/>
              <a:gd name="connsiteX28" fmla="*/ 30879 w 7112000"/>
              <a:gd name="connsiteY28" fmla="*/ 164840 h 1253066"/>
              <a:gd name="connsiteX29" fmla="*/ 28847 w 7112000"/>
              <a:gd name="connsiteY29" fmla="*/ 169093 h 1253066"/>
              <a:gd name="connsiteX30" fmla="*/ 25084 w 7112000"/>
              <a:gd name="connsiteY30" fmla="*/ 177371 h 1253066"/>
              <a:gd name="connsiteX31" fmla="*/ 23278 w 7112000"/>
              <a:gd name="connsiteY31" fmla="*/ 181623 h 1253066"/>
              <a:gd name="connsiteX32" fmla="*/ 19778 w 7112000"/>
              <a:gd name="connsiteY32" fmla="*/ 190466 h 1253066"/>
              <a:gd name="connsiteX33" fmla="*/ 18725 w 7112000"/>
              <a:gd name="connsiteY33" fmla="*/ 193213 h 1253066"/>
              <a:gd name="connsiteX34" fmla="*/ 14849 w 7112000"/>
              <a:gd name="connsiteY34" fmla="*/ 204615 h 1253066"/>
              <a:gd name="connsiteX35" fmla="*/ 13682 w 7112000"/>
              <a:gd name="connsiteY35" fmla="*/ 208453 h 1253066"/>
              <a:gd name="connsiteX36" fmla="*/ 11011 w 7112000"/>
              <a:gd name="connsiteY36" fmla="*/ 217748 h 1253066"/>
              <a:gd name="connsiteX37" fmla="*/ 10145 w 7112000"/>
              <a:gd name="connsiteY37" fmla="*/ 220871 h 1253066"/>
              <a:gd name="connsiteX38" fmla="*/ 7323 w 7112000"/>
              <a:gd name="connsiteY38" fmla="*/ 233025 h 1253066"/>
              <a:gd name="connsiteX39" fmla="*/ 6683 w 7112000"/>
              <a:gd name="connsiteY39" fmla="*/ 236224 h 1253066"/>
              <a:gd name="connsiteX40" fmla="*/ 4877 w 7112000"/>
              <a:gd name="connsiteY40" fmla="*/ 246309 h 1253066"/>
              <a:gd name="connsiteX41" fmla="*/ 4350 w 7112000"/>
              <a:gd name="connsiteY41" fmla="*/ 249695 h 1253066"/>
              <a:gd name="connsiteX42" fmla="*/ 2732 w 7112000"/>
              <a:gd name="connsiteY42" fmla="*/ 262452 h 1253066"/>
              <a:gd name="connsiteX43" fmla="*/ 2544 w 7112000"/>
              <a:gd name="connsiteY43" fmla="*/ 264634 h 1253066"/>
              <a:gd name="connsiteX44" fmla="*/ 1641 w 7112000"/>
              <a:gd name="connsiteY44" fmla="*/ 275810 h 1253066"/>
              <a:gd name="connsiteX45" fmla="*/ 1453 w 7112000"/>
              <a:gd name="connsiteY45" fmla="*/ 279385 h 1253066"/>
              <a:gd name="connsiteX46" fmla="*/ 1114 w 7112000"/>
              <a:gd name="connsiteY46" fmla="*/ 292706 h 1253066"/>
              <a:gd name="connsiteX47" fmla="*/ 1114 w 7112000"/>
              <a:gd name="connsiteY47" fmla="*/ 742831 h 1253066"/>
              <a:gd name="connsiteX48" fmla="*/ 1453 w 7112000"/>
              <a:gd name="connsiteY48" fmla="*/ 756152 h 1253066"/>
              <a:gd name="connsiteX49" fmla="*/ 1641 w 7112000"/>
              <a:gd name="connsiteY49" fmla="*/ 759727 h 1253066"/>
              <a:gd name="connsiteX50" fmla="*/ 2506 w 7112000"/>
              <a:gd name="connsiteY50" fmla="*/ 770903 h 1253066"/>
              <a:gd name="connsiteX51" fmla="*/ 2694 w 7112000"/>
              <a:gd name="connsiteY51" fmla="*/ 773085 h 1253066"/>
              <a:gd name="connsiteX52" fmla="*/ 4312 w 7112000"/>
              <a:gd name="connsiteY52" fmla="*/ 785842 h 1253066"/>
              <a:gd name="connsiteX53" fmla="*/ 4839 w 7112000"/>
              <a:gd name="connsiteY53" fmla="*/ 789229 h 1253066"/>
              <a:gd name="connsiteX54" fmla="*/ 6646 w 7112000"/>
              <a:gd name="connsiteY54" fmla="*/ 799276 h 1253066"/>
              <a:gd name="connsiteX55" fmla="*/ 7285 w 7112000"/>
              <a:gd name="connsiteY55" fmla="*/ 802474 h 1253066"/>
              <a:gd name="connsiteX56" fmla="*/ 10107 w 7112000"/>
              <a:gd name="connsiteY56" fmla="*/ 814629 h 1253066"/>
              <a:gd name="connsiteX57" fmla="*/ 10973 w 7112000"/>
              <a:gd name="connsiteY57" fmla="*/ 817752 h 1253066"/>
              <a:gd name="connsiteX58" fmla="*/ 13645 w 7112000"/>
              <a:gd name="connsiteY58" fmla="*/ 827046 h 1253066"/>
              <a:gd name="connsiteX59" fmla="*/ 14811 w 7112000"/>
              <a:gd name="connsiteY59" fmla="*/ 830884 h 1253066"/>
              <a:gd name="connsiteX60" fmla="*/ 18687 w 7112000"/>
              <a:gd name="connsiteY60" fmla="*/ 842286 h 1253066"/>
              <a:gd name="connsiteX61" fmla="*/ 19741 w 7112000"/>
              <a:gd name="connsiteY61" fmla="*/ 845033 h 1253066"/>
              <a:gd name="connsiteX62" fmla="*/ 23240 w 7112000"/>
              <a:gd name="connsiteY62" fmla="*/ 853876 h 1253066"/>
              <a:gd name="connsiteX63" fmla="*/ 25046 w 7112000"/>
              <a:gd name="connsiteY63" fmla="*/ 858128 h 1253066"/>
              <a:gd name="connsiteX64" fmla="*/ 28809 w 7112000"/>
              <a:gd name="connsiteY64" fmla="*/ 866407 h 1253066"/>
              <a:gd name="connsiteX65" fmla="*/ 30841 w 7112000"/>
              <a:gd name="connsiteY65" fmla="*/ 870659 h 1253066"/>
              <a:gd name="connsiteX66" fmla="*/ 35395 w 7112000"/>
              <a:gd name="connsiteY66" fmla="*/ 879540 h 1253066"/>
              <a:gd name="connsiteX67" fmla="*/ 37916 w 7112000"/>
              <a:gd name="connsiteY67" fmla="*/ 884130 h 1253066"/>
              <a:gd name="connsiteX68" fmla="*/ 41566 w 7112000"/>
              <a:gd name="connsiteY68" fmla="*/ 890452 h 1253066"/>
              <a:gd name="connsiteX69" fmla="*/ 44200 w 7112000"/>
              <a:gd name="connsiteY69" fmla="*/ 894892 h 1253066"/>
              <a:gd name="connsiteX70" fmla="*/ 49957 w 7112000"/>
              <a:gd name="connsiteY70" fmla="*/ 903848 h 1253066"/>
              <a:gd name="connsiteX71" fmla="*/ 53344 w 7112000"/>
              <a:gd name="connsiteY71" fmla="*/ 908740 h 1253066"/>
              <a:gd name="connsiteX72" fmla="*/ 56881 w 7112000"/>
              <a:gd name="connsiteY72" fmla="*/ 913707 h 1253066"/>
              <a:gd name="connsiteX73" fmla="*/ 60606 w 7112000"/>
              <a:gd name="connsiteY73" fmla="*/ 918750 h 1253066"/>
              <a:gd name="connsiteX74" fmla="*/ 65084 w 7112000"/>
              <a:gd name="connsiteY74" fmla="*/ 924432 h 1253066"/>
              <a:gd name="connsiteX75" fmla="*/ 71218 w 7112000"/>
              <a:gd name="connsiteY75" fmla="*/ 931845 h 1253066"/>
              <a:gd name="connsiteX76" fmla="*/ 74492 w 7112000"/>
              <a:gd name="connsiteY76" fmla="*/ 935645 h 1253066"/>
              <a:gd name="connsiteX77" fmla="*/ 79233 w 7112000"/>
              <a:gd name="connsiteY77" fmla="*/ 940913 h 1253066"/>
              <a:gd name="connsiteX78" fmla="*/ 82168 w 7112000"/>
              <a:gd name="connsiteY78" fmla="*/ 943999 h 1253066"/>
              <a:gd name="connsiteX79" fmla="*/ 91538 w 7112000"/>
              <a:gd name="connsiteY79" fmla="*/ 953369 h 1253066"/>
              <a:gd name="connsiteX80" fmla="*/ 94247 w 7112000"/>
              <a:gd name="connsiteY80" fmla="*/ 955928 h 1253066"/>
              <a:gd name="connsiteX81" fmla="*/ 99967 w 7112000"/>
              <a:gd name="connsiteY81" fmla="*/ 961121 h 1253066"/>
              <a:gd name="connsiteX82" fmla="*/ 102563 w 7112000"/>
              <a:gd name="connsiteY82" fmla="*/ 963378 h 1253066"/>
              <a:gd name="connsiteX83" fmla="*/ 114981 w 7112000"/>
              <a:gd name="connsiteY83" fmla="*/ 973576 h 1253066"/>
              <a:gd name="connsiteX84" fmla="*/ 115960 w 7112000"/>
              <a:gd name="connsiteY84" fmla="*/ 974329 h 1253066"/>
              <a:gd name="connsiteX85" fmla="*/ 122620 w 7112000"/>
              <a:gd name="connsiteY85" fmla="*/ 979258 h 1253066"/>
              <a:gd name="connsiteX86" fmla="*/ 125066 w 7112000"/>
              <a:gd name="connsiteY86" fmla="*/ 981027 h 1253066"/>
              <a:gd name="connsiteX87" fmla="*/ 146966 w 7112000"/>
              <a:gd name="connsiteY87" fmla="*/ 995100 h 1253066"/>
              <a:gd name="connsiteX88" fmla="*/ 149412 w 7112000"/>
              <a:gd name="connsiteY88" fmla="*/ 996530 h 1253066"/>
              <a:gd name="connsiteX89" fmla="*/ 156901 w 7112000"/>
              <a:gd name="connsiteY89" fmla="*/ 1000669 h 1253066"/>
              <a:gd name="connsiteX90" fmla="*/ 292668 w 7112000"/>
              <a:gd name="connsiteY90" fmla="*/ 1034498 h 1253066"/>
              <a:gd name="connsiteX91" fmla="*/ 437241 w 7112000"/>
              <a:gd name="connsiteY91" fmla="*/ 1034498 h 1253066"/>
              <a:gd name="connsiteX92" fmla="*/ 3452165 w 7112000"/>
              <a:gd name="connsiteY92" fmla="*/ 1034498 h 1253066"/>
              <a:gd name="connsiteX93" fmla="*/ 3380067 w 7112000"/>
              <a:gd name="connsiteY93" fmla="*/ 1230511 h 1253066"/>
              <a:gd name="connsiteX94" fmla="*/ 3400913 w 7112000"/>
              <a:gd name="connsiteY94" fmla="*/ 1253314 h 1253066"/>
              <a:gd name="connsiteX95" fmla="*/ 3735253 w 7112000"/>
              <a:gd name="connsiteY95" fmla="*/ 1035928 h 1253066"/>
              <a:gd name="connsiteX96" fmla="*/ 6820882 w 7112000"/>
              <a:gd name="connsiteY96" fmla="*/ 1034461 h 1253066"/>
              <a:gd name="connsiteX97" fmla="*/ 7112474 w 7112000"/>
              <a:gd name="connsiteY97" fmla="*/ 742869 h 1253066"/>
              <a:gd name="connsiteX98" fmla="*/ 7112474 w 7112000"/>
              <a:gd name="connsiteY98" fmla="*/ 292706 h 1253066"/>
              <a:gd name="connsiteX99" fmla="*/ 6820958 w 7112000"/>
              <a:gd name="connsiteY99" fmla="*/ 1114 h 125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112000" h="1253066" extrusionOk="0">
                <a:moveTo>
                  <a:pt x="6820958" y="1114"/>
                </a:moveTo>
                <a:lnTo>
                  <a:pt x="437279" y="1114"/>
                </a:lnTo>
                <a:lnTo>
                  <a:pt x="292706" y="1114"/>
                </a:lnTo>
                <a:cubicBezTo>
                  <a:pt x="243787" y="1114"/>
                  <a:pt x="197578" y="13381"/>
                  <a:pt x="157014" y="34943"/>
                </a:cubicBezTo>
                <a:lnTo>
                  <a:pt x="156938" y="34943"/>
                </a:lnTo>
                <a:cubicBezTo>
                  <a:pt x="154417" y="36260"/>
                  <a:pt x="151934" y="37652"/>
                  <a:pt x="149450" y="39082"/>
                </a:cubicBezTo>
                <a:cubicBezTo>
                  <a:pt x="148622" y="39534"/>
                  <a:pt x="147794" y="40023"/>
                  <a:pt x="147004" y="40512"/>
                </a:cubicBezTo>
                <a:cubicBezTo>
                  <a:pt x="139478" y="44877"/>
                  <a:pt x="132178" y="49581"/>
                  <a:pt x="125104" y="54586"/>
                </a:cubicBezTo>
                <a:cubicBezTo>
                  <a:pt x="124276" y="55150"/>
                  <a:pt x="123448" y="55752"/>
                  <a:pt x="122658" y="56317"/>
                </a:cubicBezTo>
                <a:cubicBezTo>
                  <a:pt x="120400" y="57935"/>
                  <a:pt x="118180" y="59553"/>
                  <a:pt x="115997" y="61246"/>
                </a:cubicBezTo>
                <a:cubicBezTo>
                  <a:pt x="115659" y="61509"/>
                  <a:pt x="115358" y="61735"/>
                  <a:pt x="115019" y="61999"/>
                </a:cubicBezTo>
                <a:cubicBezTo>
                  <a:pt x="110767" y="65272"/>
                  <a:pt x="106627" y="68697"/>
                  <a:pt x="102563" y="72196"/>
                </a:cubicBezTo>
                <a:cubicBezTo>
                  <a:pt x="101698" y="72949"/>
                  <a:pt x="100832" y="73664"/>
                  <a:pt x="100005" y="74416"/>
                </a:cubicBezTo>
                <a:cubicBezTo>
                  <a:pt x="98086" y="76147"/>
                  <a:pt x="96166" y="77878"/>
                  <a:pt x="94247" y="79609"/>
                </a:cubicBezTo>
                <a:cubicBezTo>
                  <a:pt x="93344" y="80437"/>
                  <a:pt x="92441" y="81303"/>
                  <a:pt x="91576" y="82168"/>
                </a:cubicBezTo>
                <a:cubicBezTo>
                  <a:pt x="88377" y="85216"/>
                  <a:pt x="85254" y="88339"/>
                  <a:pt x="82206" y="91538"/>
                </a:cubicBezTo>
                <a:cubicBezTo>
                  <a:pt x="81227" y="92554"/>
                  <a:pt x="80249" y="93570"/>
                  <a:pt x="79271" y="94624"/>
                </a:cubicBezTo>
                <a:cubicBezTo>
                  <a:pt x="77653" y="96354"/>
                  <a:pt x="76072" y="98123"/>
                  <a:pt x="74529" y="99892"/>
                </a:cubicBezTo>
                <a:cubicBezTo>
                  <a:pt x="73438" y="101133"/>
                  <a:pt x="72347" y="102413"/>
                  <a:pt x="71256" y="103655"/>
                </a:cubicBezTo>
                <a:cubicBezTo>
                  <a:pt x="69148" y="106101"/>
                  <a:pt x="67079" y="108584"/>
                  <a:pt x="65084" y="111105"/>
                </a:cubicBezTo>
                <a:cubicBezTo>
                  <a:pt x="63579" y="112987"/>
                  <a:pt x="62112" y="114831"/>
                  <a:pt x="60644" y="116750"/>
                </a:cubicBezTo>
                <a:cubicBezTo>
                  <a:pt x="59365" y="118405"/>
                  <a:pt x="58160" y="120099"/>
                  <a:pt x="56919" y="121792"/>
                </a:cubicBezTo>
                <a:cubicBezTo>
                  <a:pt x="55715" y="123448"/>
                  <a:pt x="54548" y="125066"/>
                  <a:pt x="53382" y="126759"/>
                </a:cubicBezTo>
                <a:cubicBezTo>
                  <a:pt x="52253" y="128377"/>
                  <a:pt x="51124" y="129995"/>
                  <a:pt x="49995" y="131651"/>
                </a:cubicBezTo>
                <a:cubicBezTo>
                  <a:pt x="48038" y="134586"/>
                  <a:pt x="46081" y="137597"/>
                  <a:pt x="44238" y="140607"/>
                </a:cubicBezTo>
                <a:cubicBezTo>
                  <a:pt x="43334" y="142074"/>
                  <a:pt x="42469" y="143580"/>
                  <a:pt x="41603" y="145047"/>
                </a:cubicBezTo>
                <a:cubicBezTo>
                  <a:pt x="40362" y="147154"/>
                  <a:pt x="39158" y="149262"/>
                  <a:pt x="37953" y="151369"/>
                </a:cubicBezTo>
                <a:cubicBezTo>
                  <a:pt x="37088" y="152912"/>
                  <a:pt x="36260" y="154417"/>
                  <a:pt x="35432" y="155960"/>
                </a:cubicBezTo>
                <a:cubicBezTo>
                  <a:pt x="33852" y="158895"/>
                  <a:pt x="32347" y="161830"/>
                  <a:pt x="30879" y="164840"/>
                </a:cubicBezTo>
                <a:cubicBezTo>
                  <a:pt x="30202" y="166270"/>
                  <a:pt x="29524" y="167663"/>
                  <a:pt x="28847" y="169093"/>
                </a:cubicBezTo>
                <a:cubicBezTo>
                  <a:pt x="27568" y="171839"/>
                  <a:pt x="26288" y="174586"/>
                  <a:pt x="25084" y="177371"/>
                </a:cubicBezTo>
                <a:cubicBezTo>
                  <a:pt x="24482" y="178801"/>
                  <a:pt x="23880" y="180193"/>
                  <a:pt x="23278" y="181623"/>
                </a:cubicBezTo>
                <a:cubicBezTo>
                  <a:pt x="22074" y="184558"/>
                  <a:pt x="20907" y="187493"/>
                  <a:pt x="19778" y="190466"/>
                </a:cubicBezTo>
                <a:cubicBezTo>
                  <a:pt x="19440" y="191369"/>
                  <a:pt x="19063" y="192310"/>
                  <a:pt x="18725" y="193213"/>
                </a:cubicBezTo>
                <a:cubicBezTo>
                  <a:pt x="17332" y="196976"/>
                  <a:pt x="16053" y="200777"/>
                  <a:pt x="14849" y="204615"/>
                </a:cubicBezTo>
                <a:cubicBezTo>
                  <a:pt x="14435" y="205894"/>
                  <a:pt x="14059" y="207174"/>
                  <a:pt x="13682" y="208453"/>
                </a:cubicBezTo>
                <a:cubicBezTo>
                  <a:pt x="12742" y="211539"/>
                  <a:pt x="11876" y="214624"/>
                  <a:pt x="11011" y="217748"/>
                </a:cubicBezTo>
                <a:cubicBezTo>
                  <a:pt x="10747" y="218801"/>
                  <a:pt x="10446" y="219817"/>
                  <a:pt x="10145" y="220871"/>
                </a:cubicBezTo>
                <a:cubicBezTo>
                  <a:pt x="9129" y="224897"/>
                  <a:pt x="8188" y="228924"/>
                  <a:pt x="7323" y="233025"/>
                </a:cubicBezTo>
                <a:cubicBezTo>
                  <a:pt x="7097" y="234079"/>
                  <a:pt x="6909" y="235170"/>
                  <a:pt x="6683" y="236224"/>
                </a:cubicBezTo>
                <a:cubicBezTo>
                  <a:pt x="6006" y="239610"/>
                  <a:pt x="5404" y="242959"/>
                  <a:pt x="4877" y="246309"/>
                </a:cubicBezTo>
                <a:cubicBezTo>
                  <a:pt x="4689" y="247437"/>
                  <a:pt x="4501" y="248566"/>
                  <a:pt x="4350" y="249695"/>
                </a:cubicBezTo>
                <a:cubicBezTo>
                  <a:pt x="3710" y="253910"/>
                  <a:pt x="3146" y="258162"/>
                  <a:pt x="2732" y="262452"/>
                </a:cubicBezTo>
                <a:cubicBezTo>
                  <a:pt x="2657" y="263167"/>
                  <a:pt x="2619" y="263882"/>
                  <a:pt x="2544" y="264634"/>
                </a:cubicBezTo>
                <a:cubicBezTo>
                  <a:pt x="2130" y="268359"/>
                  <a:pt x="1867" y="272085"/>
                  <a:pt x="1641" y="275810"/>
                </a:cubicBezTo>
                <a:cubicBezTo>
                  <a:pt x="1566" y="277014"/>
                  <a:pt x="1490" y="278181"/>
                  <a:pt x="1453" y="279385"/>
                </a:cubicBezTo>
                <a:cubicBezTo>
                  <a:pt x="1264" y="283825"/>
                  <a:pt x="1114" y="288228"/>
                  <a:pt x="1114" y="292706"/>
                </a:cubicBezTo>
                <a:lnTo>
                  <a:pt x="1114" y="742831"/>
                </a:lnTo>
                <a:cubicBezTo>
                  <a:pt x="1114" y="747309"/>
                  <a:pt x="1264" y="751712"/>
                  <a:pt x="1453" y="756152"/>
                </a:cubicBezTo>
                <a:cubicBezTo>
                  <a:pt x="1490" y="757356"/>
                  <a:pt x="1566" y="758560"/>
                  <a:pt x="1641" y="759727"/>
                </a:cubicBezTo>
                <a:cubicBezTo>
                  <a:pt x="1867" y="763452"/>
                  <a:pt x="2130" y="767178"/>
                  <a:pt x="2506" y="770903"/>
                </a:cubicBezTo>
                <a:cubicBezTo>
                  <a:pt x="2582" y="771618"/>
                  <a:pt x="2619" y="772370"/>
                  <a:pt x="2694" y="773085"/>
                </a:cubicBezTo>
                <a:cubicBezTo>
                  <a:pt x="3146" y="777375"/>
                  <a:pt x="3710" y="781627"/>
                  <a:pt x="4312" y="785842"/>
                </a:cubicBezTo>
                <a:cubicBezTo>
                  <a:pt x="4501" y="786971"/>
                  <a:pt x="4689" y="788100"/>
                  <a:pt x="4839" y="789229"/>
                </a:cubicBezTo>
                <a:cubicBezTo>
                  <a:pt x="5366" y="792578"/>
                  <a:pt x="5968" y="795927"/>
                  <a:pt x="6646" y="799276"/>
                </a:cubicBezTo>
                <a:cubicBezTo>
                  <a:pt x="6871" y="800329"/>
                  <a:pt x="7059" y="801420"/>
                  <a:pt x="7285" y="802474"/>
                </a:cubicBezTo>
                <a:cubicBezTo>
                  <a:pt x="8151" y="806538"/>
                  <a:pt x="9091" y="810602"/>
                  <a:pt x="10107" y="814629"/>
                </a:cubicBezTo>
                <a:cubicBezTo>
                  <a:pt x="10371" y="815682"/>
                  <a:pt x="10672" y="816736"/>
                  <a:pt x="10973" y="817752"/>
                </a:cubicBezTo>
                <a:cubicBezTo>
                  <a:pt x="11801" y="820875"/>
                  <a:pt x="12704" y="823961"/>
                  <a:pt x="13645" y="827046"/>
                </a:cubicBezTo>
                <a:cubicBezTo>
                  <a:pt x="14021" y="828326"/>
                  <a:pt x="14397" y="829605"/>
                  <a:pt x="14811" y="830884"/>
                </a:cubicBezTo>
                <a:cubicBezTo>
                  <a:pt x="16053" y="834723"/>
                  <a:pt x="17332" y="838523"/>
                  <a:pt x="18687" y="842286"/>
                </a:cubicBezTo>
                <a:cubicBezTo>
                  <a:pt x="19026" y="843227"/>
                  <a:pt x="19402" y="844130"/>
                  <a:pt x="19741" y="845033"/>
                </a:cubicBezTo>
                <a:cubicBezTo>
                  <a:pt x="20870" y="848006"/>
                  <a:pt x="22036" y="850979"/>
                  <a:pt x="23240" y="853876"/>
                </a:cubicBezTo>
                <a:cubicBezTo>
                  <a:pt x="23842" y="855306"/>
                  <a:pt x="24444" y="856736"/>
                  <a:pt x="25046" y="858128"/>
                </a:cubicBezTo>
                <a:cubicBezTo>
                  <a:pt x="26251" y="860913"/>
                  <a:pt x="27530" y="863698"/>
                  <a:pt x="28809" y="866407"/>
                </a:cubicBezTo>
                <a:cubicBezTo>
                  <a:pt x="29487" y="867837"/>
                  <a:pt x="30164" y="869229"/>
                  <a:pt x="30841" y="870659"/>
                </a:cubicBezTo>
                <a:cubicBezTo>
                  <a:pt x="32309" y="873632"/>
                  <a:pt x="33852" y="876604"/>
                  <a:pt x="35395" y="879540"/>
                </a:cubicBezTo>
                <a:cubicBezTo>
                  <a:pt x="36222" y="881082"/>
                  <a:pt x="37088" y="882625"/>
                  <a:pt x="37916" y="884130"/>
                </a:cubicBezTo>
                <a:cubicBezTo>
                  <a:pt x="39120" y="886238"/>
                  <a:pt x="40324" y="888345"/>
                  <a:pt x="41566" y="890452"/>
                </a:cubicBezTo>
                <a:cubicBezTo>
                  <a:pt x="42431" y="891920"/>
                  <a:pt x="43297" y="893425"/>
                  <a:pt x="44200" y="894892"/>
                </a:cubicBezTo>
                <a:cubicBezTo>
                  <a:pt x="46081" y="897903"/>
                  <a:pt x="48000" y="900913"/>
                  <a:pt x="49957" y="903848"/>
                </a:cubicBezTo>
                <a:cubicBezTo>
                  <a:pt x="51048" y="905504"/>
                  <a:pt x="52177" y="907122"/>
                  <a:pt x="53344" y="908740"/>
                </a:cubicBezTo>
                <a:cubicBezTo>
                  <a:pt x="54510" y="910396"/>
                  <a:pt x="55677" y="912052"/>
                  <a:pt x="56881" y="913707"/>
                </a:cubicBezTo>
                <a:cubicBezTo>
                  <a:pt x="58123" y="915401"/>
                  <a:pt x="59327" y="917094"/>
                  <a:pt x="60606" y="918750"/>
                </a:cubicBezTo>
                <a:cubicBezTo>
                  <a:pt x="62074" y="920669"/>
                  <a:pt x="63579" y="922550"/>
                  <a:pt x="65084" y="924432"/>
                </a:cubicBezTo>
                <a:cubicBezTo>
                  <a:pt x="67079" y="926953"/>
                  <a:pt x="69148" y="929399"/>
                  <a:pt x="71218" y="931845"/>
                </a:cubicBezTo>
                <a:cubicBezTo>
                  <a:pt x="72309" y="933124"/>
                  <a:pt x="73400" y="934366"/>
                  <a:pt x="74492" y="935645"/>
                </a:cubicBezTo>
                <a:cubicBezTo>
                  <a:pt x="76072" y="937414"/>
                  <a:pt x="77653" y="939182"/>
                  <a:pt x="79233" y="940913"/>
                </a:cubicBezTo>
                <a:cubicBezTo>
                  <a:pt x="80211" y="941967"/>
                  <a:pt x="81190" y="942983"/>
                  <a:pt x="82168" y="943999"/>
                </a:cubicBezTo>
                <a:cubicBezTo>
                  <a:pt x="85216" y="947198"/>
                  <a:pt x="88339" y="950321"/>
                  <a:pt x="91538" y="953369"/>
                </a:cubicBezTo>
                <a:cubicBezTo>
                  <a:pt x="92441" y="954234"/>
                  <a:pt x="93344" y="955100"/>
                  <a:pt x="94247" y="955928"/>
                </a:cubicBezTo>
                <a:cubicBezTo>
                  <a:pt x="96129" y="957696"/>
                  <a:pt x="98048" y="959427"/>
                  <a:pt x="99967" y="961121"/>
                </a:cubicBezTo>
                <a:cubicBezTo>
                  <a:pt x="100832" y="961873"/>
                  <a:pt x="101698" y="962626"/>
                  <a:pt x="102563" y="963378"/>
                </a:cubicBezTo>
                <a:cubicBezTo>
                  <a:pt x="106627" y="966878"/>
                  <a:pt x="110767" y="970265"/>
                  <a:pt x="114981" y="973576"/>
                </a:cubicBezTo>
                <a:cubicBezTo>
                  <a:pt x="115320" y="973839"/>
                  <a:pt x="115621" y="974103"/>
                  <a:pt x="115960" y="974329"/>
                </a:cubicBezTo>
                <a:cubicBezTo>
                  <a:pt x="118142" y="976022"/>
                  <a:pt x="120362" y="977640"/>
                  <a:pt x="122620" y="979258"/>
                </a:cubicBezTo>
                <a:cubicBezTo>
                  <a:pt x="123448" y="979860"/>
                  <a:pt x="124238" y="980425"/>
                  <a:pt x="125066" y="981027"/>
                </a:cubicBezTo>
                <a:cubicBezTo>
                  <a:pt x="132140" y="986031"/>
                  <a:pt x="139440" y="990735"/>
                  <a:pt x="146966" y="995100"/>
                </a:cubicBezTo>
                <a:cubicBezTo>
                  <a:pt x="147794" y="995589"/>
                  <a:pt x="148622" y="996041"/>
                  <a:pt x="149412" y="996530"/>
                </a:cubicBezTo>
                <a:cubicBezTo>
                  <a:pt x="151896" y="997922"/>
                  <a:pt x="154379" y="999315"/>
                  <a:pt x="156901" y="1000669"/>
                </a:cubicBezTo>
                <a:cubicBezTo>
                  <a:pt x="197503" y="1022231"/>
                  <a:pt x="243712" y="1034498"/>
                  <a:pt x="292668" y="1034498"/>
                </a:cubicBezTo>
                <a:lnTo>
                  <a:pt x="437241" y="1034498"/>
                </a:lnTo>
                <a:lnTo>
                  <a:pt x="3452165" y="1034498"/>
                </a:lnTo>
                <a:cubicBezTo>
                  <a:pt x="3440538" y="1130190"/>
                  <a:pt x="3400763" y="1189608"/>
                  <a:pt x="3380067" y="1230511"/>
                </a:cubicBezTo>
                <a:cubicBezTo>
                  <a:pt x="3373369" y="1243794"/>
                  <a:pt x="3386614" y="1258206"/>
                  <a:pt x="3400913" y="1253314"/>
                </a:cubicBezTo>
                <a:cubicBezTo>
                  <a:pt x="3558770" y="1199730"/>
                  <a:pt x="3664208" y="1113408"/>
                  <a:pt x="3735253" y="1035928"/>
                </a:cubicBezTo>
                <a:lnTo>
                  <a:pt x="6820882" y="1034461"/>
                </a:lnTo>
                <a:cubicBezTo>
                  <a:pt x="6981260" y="1034461"/>
                  <a:pt x="7112474" y="903246"/>
                  <a:pt x="7112474" y="742869"/>
                </a:cubicBezTo>
                <a:lnTo>
                  <a:pt x="7112474" y="292706"/>
                </a:lnTo>
                <a:cubicBezTo>
                  <a:pt x="7112550" y="132328"/>
                  <a:pt x="6981335" y="1114"/>
                  <a:pt x="6820958" y="1114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QR-</a:t>
            </a:r>
            <a:r>
              <a:rPr lang="ru-RU" altLang="ko-KR" sz="2800" dirty="0">
                <a:solidFill>
                  <a:schemeClr val="bg1"/>
                </a:solidFill>
              </a:rPr>
              <a:t>Код с ссылкой на решение</a:t>
            </a:r>
            <a:endParaRPr lang="ko-KR" sz="28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FB0D12-CDC3-0E53-5D64-24CFBB7F23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25" y="1876425"/>
            <a:ext cx="4400549" cy="4400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그래픽 1"/>
          <p:cNvSpPr/>
          <p:nvPr/>
        </p:nvSpPr>
        <p:spPr bwMode="auto">
          <a:xfrm>
            <a:off x="2647324" y="785909"/>
            <a:ext cx="6897351" cy="4974896"/>
          </a:xfrm>
          <a:custGeom>
            <a:avLst/>
            <a:gdLst>
              <a:gd name="connsiteX0" fmla="*/ 326524 w 5916178"/>
              <a:gd name="connsiteY0" fmla="*/ 1386 h 4267200"/>
              <a:gd name="connsiteX1" fmla="*/ 1386 w 5916178"/>
              <a:gd name="connsiteY1" fmla="*/ 326524 h 4267200"/>
              <a:gd name="connsiteX2" fmla="*/ 1386 w 5916178"/>
              <a:gd name="connsiteY2" fmla="*/ 3698409 h 4267200"/>
              <a:gd name="connsiteX3" fmla="*/ 326524 w 5916178"/>
              <a:gd name="connsiteY3" fmla="*/ 4023547 h 4267200"/>
              <a:gd name="connsiteX4" fmla="*/ 2802088 w 5916178"/>
              <a:gd name="connsiteY4" fmla="*/ 4025184 h 4267200"/>
              <a:gd name="connsiteX5" fmla="*/ 2720814 w 5916178"/>
              <a:gd name="connsiteY5" fmla="*/ 4242110 h 4267200"/>
              <a:gd name="connsiteX6" fmla="*/ 2744059 w 5916178"/>
              <a:gd name="connsiteY6" fmla="*/ 4267537 h 4267200"/>
              <a:gd name="connsiteX7" fmla="*/ 3116862 w 5916178"/>
              <a:gd name="connsiteY7" fmla="*/ 4025142 h 4267200"/>
              <a:gd name="connsiteX8" fmla="*/ 5592426 w 5916178"/>
              <a:gd name="connsiteY8" fmla="*/ 4023505 h 4267200"/>
              <a:gd name="connsiteX9" fmla="*/ 5917564 w 5916178"/>
              <a:gd name="connsiteY9" fmla="*/ 3698367 h 4267200"/>
              <a:gd name="connsiteX10" fmla="*/ 5917564 w 5916178"/>
              <a:gd name="connsiteY10" fmla="*/ 326524 h 4267200"/>
              <a:gd name="connsiteX11" fmla="*/ 5592426 w 5916178"/>
              <a:gd name="connsiteY11" fmla="*/ 1386 h 4267200"/>
              <a:gd name="connsiteX12" fmla="*/ 326524 w 5916178"/>
              <a:gd name="connsiteY12" fmla="*/ 1386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6178" h="4267200" extrusionOk="0">
                <a:moveTo>
                  <a:pt x="326524" y="1386"/>
                </a:moveTo>
                <a:cubicBezTo>
                  <a:pt x="147696" y="1386"/>
                  <a:pt x="1386" y="147696"/>
                  <a:pt x="1386" y="326524"/>
                </a:cubicBezTo>
                <a:lnTo>
                  <a:pt x="1386" y="3698409"/>
                </a:lnTo>
                <a:cubicBezTo>
                  <a:pt x="1386" y="3877237"/>
                  <a:pt x="147696" y="4023547"/>
                  <a:pt x="326524" y="4023547"/>
                </a:cubicBezTo>
                <a:lnTo>
                  <a:pt x="2802088" y="4025184"/>
                </a:lnTo>
                <a:cubicBezTo>
                  <a:pt x="2802088" y="4025184"/>
                  <a:pt x="2743891" y="4196501"/>
                  <a:pt x="2720814" y="4242110"/>
                </a:cubicBezTo>
                <a:cubicBezTo>
                  <a:pt x="2713345" y="4256922"/>
                  <a:pt x="2728115" y="4272992"/>
                  <a:pt x="2744059" y="4267537"/>
                </a:cubicBezTo>
                <a:cubicBezTo>
                  <a:pt x="2920076" y="4207788"/>
                  <a:pt x="3037644" y="4111535"/>
                  <a:pt x="3116862" y="4025142"/>
                </a:cubicBezTo>
                <a:lnTo>
                  <a:pt x="5592426" y="4023505"/>
                </a:lnTo>
                <a:cubicBezTo>
                  <a:pt x="5771254" y="4023505"/>
                  <a:pt x="5917564" y="3877195"/>
                  <a:pt x="5917564" y="3698367"/>
                </a:cubicBezTo>
                <a:lnTo>
                  <a:pt x="5917564" y="326524"/>
                </a:lnTo>
                <a:cubicBezTo>
                  <a:pt x="5917564" y="147696"/>
                  <a:pt x="5771254" y="1386"/>
                  <a:pt x="5592426" y="1386"/>
                </a:cubicBezTo>
                <a:lnTo>
                  <a:pt x="326524" y="1386"/>
                </a:lnTo>
                <a:close/>
              </a:path>
            </a:pathLst>
          </a:custGeom>
          <a:solidFill>
            <a:srgbClr val="3B5CF6"/>
          </a:solidFill>
          <a:ln w="260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80000" tIns="72000" rIns="180000" bIns="43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6000">
                <a:solidFill>
                  <a:schemeClr val="bg1"/>
                </a:solidFill>
                <a:latin typeface="Bahnschrift Light"/>
              </a:rPr>
              <a:t>Спасибо за внимание</a:t>
            </a:r>
            <a:r>
              <a:rPr lang="en-US" sz="6000">
                <a:solidFill>
                  <a:schemeClr val="bg1"/>
                </a:solidFill>
                <a:latin typeface="Bahnschrift Light"/>
              </a:rPr>
              <a:t> !</a:t>
            </a:r>
            <a:endParaRPr lang="ko-KR" sz="6000">
              <a:solidFill>
                <a:schemeClr val="bg1"/>
              </a:solidFill>
              <a:latin typeface="Bahnschrift Light"/>
            </a:endParaRPr>
          </a:p>
        </p:txBody>
      </p:sp>
      <p:grpSp>
        <p:nvGrpSpPr>
          <p:cNvPr id="2" name="그룹 3"/>
          <p:cNvGrpSpPr/>
          <p:nvPr/>
        </p:nvGrpSpPr>
        <p:grpSpPr bwMode="auto">
          <a:xfrm>
            <a:off x="4208664" y="6294845"/>
            <a:ext cx="385799" cy="439381"/>
            <a:chOff x="6830083" y="5571172"/>
            <a:chExt cx="342900" cy="390525"/>
          </a:xfrm>
          <a:solidFill>
            <a:srgbClr val="3B5CF6"/>
          </a:solidFill>
        </p:grpSpPr>
        <p:sp>
          <p:nvSpPr>
            <p:cNvPr id="4" name="자유형: 도형 4"/>
            <p:cNvSpPr/>
            <p:nvPr/>
          </p:nvSpPr>
          <p:spPr bwMode="auto"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 extrusionOk="0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ko-KR"/>
            </a:p>
          </p:txBody>
        </p:sp>
        <p:sp>
          <p:nvSpPr>
            <p:cNvPr id="5" name="자유형: 도형 5"/>
            <p:cNvSpPr/>
            <p:nvPr/>
          </p:nvSpPr>
          <p:spPr bwMode="auto"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 extrusionOk="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ko-KR"/>
            </a:p>
          </p:txBody>
        </p:sp>
      </p:grpSp>
      <p:sp>
        <p:nvSpPr>
          <p:cNvPr id="6" name="TextBox 5"/>
          <p:cNvSpPr txBox="1"/>
          <p:nvPr/>
        </p:nvSpPr>
        <p:spPr bwMode="auto">
          <a:xfrm>
            <a:off x="4688731" y="6307513"/>
            <a:ext cx="349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>
                <a:solidFill>
                  <a:srgbClr val="3B5CF6"/>
                </a:solidFill>
                <a:latin typeface="Bahnschrift SemiBold"/>
              </a:rPr>
              <a:t>Время отвечать на вопросы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C96B94D-B656-8F15-5C68-0B37078B1562}"/>
              </a:ext>
            </a:extLst>
          </p:cNvPr>
          <p:cNvGrpSpPr/>
          <p:nvPr/>
        </p:nvGrpSpPr>
        <p:grpSpPr>
          <a:xfrm>
            <a:off x="4786745" y="1275381"/>
            <a:ext cx="6962074" cy="802776"/>
            <a:chOff x="4648200" y="755650"/>
            <a:chExt cx="6962074" cy="802776"/>
          </a:xfrm>
        </p:grpSpPr>
        <p:sp>
          <p:nvSpPr>
            <p:cNvPr id="18" name="사각형: 둥근 모서리 17"/>
            <p:cNvSpPr/>
            <p:nvPr/>
          </p:nvSpPr>
          <p:spPr bwMode="auto">
            <a:xfrm>
              <a:off x="4648200" y="755650"/>
              <a:ext cx="6962074" cy="80277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 bwMode="auto">
            <a:xfrm>
              <a:off x="5475514" y="911745"/>
              <a:ext cx="5747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sz="2400" b="1" dirty="0">
                  <a:solidFill>
                    <a:srgbClr val="2E3238"/>
                  </a:solidFill>
                  <a:latin typeface="Bahnschrift SemiBold"/>
                </a:rPr>
                <a:t>Анализ предметной области</a:t>
              </a: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4804680" y="893868"/>
              <a:ext cx="6708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800" dirty="0">
                  <a:latin typeface="+mj-lt"/>
                </a:rPr>
                <a:t>01.</a:t>
              </a:r>
              <a:endParaRPr dirty="0"/>
            </a:p>
          </p:txBody>
        </p:sp>
      </p:grpSp>
      <p:sp>
        <p:nvSpPr>
          <p:cNvPr id="17" name="그래픽 4"/>
          <p:cNvSpPr/>
          <p:nvPr/>
        </p:nvSpPr>
        <p:spPr bwMode="auto">
          <a:xfrm>
            <a:off x="581726" y="755650"/>
            <a:ext cx="3558474" cy="1842238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 extrusionOk="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altLang="ko-KR" sz="2400" dirty="0">
                <a:solidFill>
                  <a:schemeClr val="bg1"/>
                </a:solidFill>
              </a:rPr>
              <a:t>План разработки</a:t>
            </a:r>
            <a:endParaRPr 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726" y="2592160"/>
            <a:ext cx="2554764" cy="4265839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228D387-CC50-81A9-0A30-1ADD8D985441}"/>
              </a:ext>
            </a:extLst>
          </p:cNvPr>
          <p:cNvGrpSpPr/>
          <p:nvPr/>
        </p:nvGrpSpPr>
        <p:grpSpPr>
          <a:xfrm>
            <a:off x="4786745" y="2234252"/>
            <a:ext cx="6962074" cy="802776"/>
            <a:chOff x="4648200" y="755650"/>
            <a:chExt cx="6962074" cy="802776"/>
          </a:xfrm>
        </p:grpSpPr>
        <p:sp>
          <p:nvSpPr>
            <p:cNvPr id="9" name="사각형: 둥근 모서리 17">
              <a:extLst>
                <a:ext uri="{FF2B5EF4-FFF2-40B4-BE49-F238E27FC236}">
                  <a16:creationId xmlns:a16="http://schemas.microsoft.com/office/drawing/2014/main" id="{04A7FDC6-14B8-E7DF-9603-B806B0280D37}"/>
                </a:ext>
              </a:extLst>
            </p:cNvPr>
            <p:cNvSpPr/>
            <p:nvPr/>
          </p:nvSpPr>
          <p:spPr bwMode="auto">
            <a:xfrm>
              <a:off x="4648200" y="755650"/>
              <a:ext cx="6962074" cy="80277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10" name="직사각형 22">
              <a:extLst>
                <a:ext uri="{FF2B5EF4-FFF2-40B4-BE49-F238E27FC236}">
                  <a16:creationId xmlns:a16="http://schemas.microsoft.com/office/drawing/2014/main" id="{64723E50-EBE2-19DE-8265-637BB20E2D45}"/>
                </a:ext>
              </a:extLst>
            </p:cNvPr>
            <p:cNvSpPr/>
            <p:nvPr/>
          </p:nvSpPr>
          <p:spPr bwMode="auto">
            <a:xfrm>
              <a:off x="5475514" y="911745"/>
              <a:ext cx="5747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sz="2400" b="1" dirty="0">
                  <a:solidFill>
                    <a:srgbClr val="2E3238"/>
                  </a:solidFill>
                  <a:latin typeface="Bahnschrift SemiBold"/>
                </a:rPr>
                <a:t>Проектирование базы данных</a:t>
              </a:r>
            </a:p>
          </p:txBody>
        </p:sp>
        <p:sp>
          <p:nvSpPr>
            <p:cNvPr id="21" name="직사각형 23">
              <a:extLst>
                <a:ext uri="{FF2B5EF4-FFF2-40B4-BE49-F238E27FC236}">
                  <a16:creationId xmlns:a16="http://schemas.microsoft.com/office/drawing/2014/main" id="{F8DA565D-FD46-8721-A5B0-7541AF7DE96E}"/>
                </a:ext>
              </a:extLst>
            </p:cNvPr>
            <p:cNvSpPr/>
            <p:nvPr/>
          </p:nvSpPr>
          <p:spPr bwMode="auto">
            <a:xfrm>
              <a:off x="4804680" y="893868"/>
              <a:ext cx="737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800" dirty="0">
                  <a:latin typeface="+mj-lt"/>
                </a:rPr>
                <a:t>0</a:t>
              </a:r>
              <a:r>
                <a:rPr lang="ru-RU" sz="2800" dirty="0">
                  <a:latin typeface="+mj-lt"/>
                </a:rPr>
                <a:t>2</a:t>
              </a:r>
              <a:r>
                <a:rPr lang="en-US" sz="2800" dirty="0">
                  <a:latin typeface="+mj-lt"/>
                </a:rPr>
                <a:t>.</a:t>
              </a:r>
              <a:endParaRPr dirty="0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5D50716-4BBE-8EE3-2C25-5B9D5C11275A}"/>
              </a:ext>
            </a:extLst>
          </p:cNvPr>
          <p:cNvGrpSpPr/>
          <p:nvPr/>
        </p:nvGrpSpPr>
        <p:grpSpPr>
          <a:xfrm>
            <a:off x="4786745" y="3193123"/>
            <a:ext cx="6962074" cy="802776"/>
            <a:chOff x="4648200" y="755650"/>
            <a:chExt cx="6962074" cy="802776"/>
          </a:xfrm>
        </p:grpSpPr>
        <p:sp>
          <p:nvSpPr>
            <p:cNvPr id="26" name="사각형: 둥근 모서리 17">
              <a:extLst>
                <a:ext uri="{FF2B5EF4-FFF2-40B4-BE49-F238E27FC236}">
                  <a16:creationId xmlns:a16="http://schemas.microsoft.com/office/drawing/2014/main" id="{1CF2F0A5-7661-9FEA-DE92-B9D19568ECAE}"/>
                </a:ext>
              </a:extLst>
            </p:cNvPr>
            <p:cNvSpPr/>
            <p:nvPr/>
          </p:nvSpPr>
          <p:spPr bwMode="auto">
            <a:xfrm>
              <a:off x="4648200" y="755650"/>
              <a:ext cx="6962074" cy="80277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27" name="직사각형 22">
              <a:extLst>
                <a:ext uri="{FF2B5EF4-FFF2-40B4-BE49-F238E27FC236}">
                  <a16:creationId xmlns:a16="http://schemas.microsoft.com/office/drawing/2014/main" id="{02BCBC50-9C66-45AE-9707-C277DD0A334A}"/>
                </a:ext>
              </a:extLst>
            </p:cNvPr>
            <p:cNvSpPr/>
            <p:nvPr/>
          </p:nvSpPr>
          <p:spPr bwMode="auto">
            <a:xfrm>
              <a:off x="5475514" y="911745"/>
              <a:ext cx="5747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sz="2400" b="1" dirty="0">
                  <a:solidFill>
                    <a:srgbClr val="2E3238"/>
                  </a:solidFill>
                  <a:latin typeface="Bahnschrift SemiBold"/>
                </a:rPr>
                <a:t>Разработка информационной системы</a:t>
              </a:r>
            </a:p>
          </p:txBody>
        </p:sp>
        <p:sp>
          <p:nvSpPr>
            <p:cNvPr id="28" name="직사각형 23">
              <a:extLst>
                <a:ext uri="{FF2B5EF4-FFF2-40B4-BE49-F238E27FC236}">
                  <a16:creationId xmlns:a16="http://schemas.microsoft.com/office/drawing/2014/main" id="{D3799B96-F807-31F5-D29B-94AA84690D62}"/>
                </a:ext>
              </a:extLst>
            </p:cNvPr>
            <p:cNvSpPr/>
            <p:nvPr/>
          </p:nvSpPr>
          <p:spPr bwMode="auto">
            <a:xfrm>
              <a:off x="4804680" y="893868"/>
              <a:ext cx="737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800" dirty="0">
                  <a:latin typeface="+mj-lt"/>
                </a:rPr>
                <a:t>0</a:t>
              </a:r>
              <a:r>
                <a:rPr lang="ru-RU" sz="2800" dirty="0">
                  <a:latin typeface="+mj-lt"/>
                </a:rPr>
                <a:t>3</a:t>
              </a:r>
              <a:r>
                <a:rPr lang="en-US" sz="2800" dirty="0">
                  <a:latin typeface="+mj-lt"/>
                </a:rPr>
                <a:t>.</a:t>
              </a:r>
              <a:endParaRPr dirty="0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AD46523-F86F-A2A5-128C-D42FF5DD9472}"/>
              </a:ext>
            </a:extLst>
          </p:cNvPr>
          <p:cNvGrpSpPr/>
          <p:nvPr/>
        </p:nvGrpSpPr>
        <p:grpSpPr>
          <a:xfrm>
            <a:off x="4786745" y="4129974"/>
            <a:ext cx="6962074" cy="802776"/>
            <a:chOff x="4648200" y="755650"/>
            <a:chExt cx="6962074" cy="802776"/>
          </a:xfrm>
        </p:grpSpPr>
        <p:sp>
          <p:nvSpPr>
            <p:cNvPr id="30" name="사각형: 둥근 모서리 17">
              <a:extLst>
                <a:ext uri="{FF2B5EF4-FFF2-40B4-BE49-F238E27FC236}">
                  <a16:creationId xmlns:a16="http://schemas.microsoft.com/office/drawing/2014/main" id="{DE4FA2B1-2D4A-6D54-810D-E80EB930C9CC}"/>
                </a:ext>
              </a:extLst>
            </p:cNvPr>
            <p:cNvSpPr/>
            <p:nvPr/>
          </p:nvSpPr>
          <p:spPr bwMode="auto">
            <a:xfrm>
              <a:off x="4648200" y="755650"/>
              <a:ext cx="6962074" cy="80277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31" name="직사각형 22">
              <a:extLst>
                <a:ext uri="{FF2B5EF4-FFF2-40B4-BE49-F238E27FC236}">
                  <a16:creationId xmlns:a16="http://schemas.microsoft.com/office/drawing/2014/main" id="{9AABC086-0894-8BE8-06CA-1EF5CDB0D160}"/>
                </a:ext>
              </a:extLst>
            </p:cNvPr>
            <p:cNvSpPr/>
            <p:nvPr/>
          </p:nvSpPr>
          <p:spPr bwMode="auto">
            <a:xfrm>
              <a:off x="5475514" y="911745"/>
              <a:ext cx="5747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sz="2400" b="1" dirty="0">
                  <a:solidFill>
                    <a:srgbClr val="2E3238"/>
                  </a:solidFill>
                  <a:latin typeface="Bahnschrift SemiBold"/>
                </a:rPr>
                <a:t>Демонстрация работы</a:t>
              </a:r>
            </a:p>
          </p:txBody>
        </p:sp>
        <p:sp>
          <p:nvSpPr>
            <p:cNvPr id="32" name="직사각형 23">
              <a:extLst>
                <a:ext uri="{FF2B5EF4-FFF2-40B4-BE49-F238E27FC236}">
                  <a16:creationId xmlns:a16="http://schemas.microsoft.com/office/drawing/2014/main" id="{9DB600EE-F8D1-B32F-FCA9-D77C666D1E07}"/>
                </a:ext>
              </a:extLst>
            </p:cNvPr>
            <p:cNvSpPr/>
            <p:nvPr/>
          </p:nvSpPr>
          <p:spPr bwMode="auto">
            <a:xfrm>
              <a:off x="4804679" y="893868"/>
              <a:ext cx="811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800" dirty="0">
                  <a:latin typeface="+mj-lt"/>
                </a:rPr>
                <a:t>0</a:t>
              </a:r>
              <a:r>
                <a:rPr lang="ru-RU" sz="2800" dirty="0">
                  <a:latin typeface="+mj-lt"/>
                </a:rPr>
                <a:t>4</a:t>
              </a:r>
              <a:r>
                <a:rPr lang="en-US" sz="2800" dirty="0">
                  <a:latin typeface="+mj-lt"/>
                </a:rPr>
                <a:t>.</a:t>
              </a:r>
              <a:endParaRPr dirty="0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4DF9E27-3EBE-0CF2-0A34-91A6E104F55A}"/>
              </a:ext>
            </a:extLst>
          </p:cNvPr>
          <p:cNvGrpSpPr/>
          <p:nvPr/>
        </p:nvGrpSpPr>
        <p:grpSpPr>
          <a:xfrm>
            <a:off x="4786745" y="5066825"/>
            <a:ext cx="6962074" cy="802776"/>
            <a:chOff x="4648200" y="755650"/>
            <a:chExt cx="6962074" cy="802776"/>
          </a:xfrm>
        </p:grpSpPr>
        <p:sp>
          <p:nvSpPr>
            <p:cNvPr id="34" name="사각형: 둥근 모서리 17">
              <a:extLst>
                <a:ext uri="{FF2B5EF4-FFF2-40B4-BE49-F238E27FC236}">
                  <a16:creationId xmlns:a16="http://schemas.microsoft.com/office/drawing/2014/main" id="{1D3FA66C-215C-A8AE-C4CB-8B7D046FCCE3}"/>
                </a:ext>
              </a:extLst>
            </p:cNvPr>
            <p:cNvSpPr/>
            <p:nvPr/>
          </p:nvSpPr>
          <p:spPr bwMode="auto">
            <a:xfrm>
              <a:off x="4648200" y="755650"/>
              <a:ext cx="6962074" cy="80277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35" name="직사각형 22">
              <a:extLst>
                <a:ext uri="{FF2B5EF4-FFF2-40B4-BE49-F238E27FC236}">
                  <a16:creationId xmlns:a16="http://schemas.microsoft.com/office/drawing/2014/main" id="{52E2A0F9-C86C-1E0F-6780-83D0CE274ED9}"/>
                </a:ext>
              </a:extLst>
            </p:cNvPr>
            <p:cNvSpPr/>
            <p:nvPr/>
          </p:nvSpPr>
          <p:spPr bwMode="auto">
            <a:xfrm>
              <a:off x="5475514" y="911745"/>
              <a:ext cx="5747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sz="2400" b="1" dirty="0">
                  <a:solidFill>
                    <a:srgbClr val="2E3238"/>
                  </a:solidFill>
                  <a:latin typeface="Bahnschrift SemiBold"/>
                </a:rPr>
                <a:t>Заключение</a:t>
              </a:r>
            </a:p>
          </p:txBody>
        </p:sp>
        <p:sp>
          <p:nvSpPr>
            <p:cNvPr id="36" name="직사각형 23">
              <a:extLst>
                <a:ext uri="{FF2B5EF4-FFF2-40B4-BE49-F238E27FC236}">
                  <a16:creationId xmlns:a16="http://schemas.microsoft.com/office/drawing/2014/main" id="{C5B4C313-AEF6-6213-30AB-1A37434B1D5A}"/>
                </a:ext>
              </a:extLst>
            </p:cNvPr>
            <p:cNvSpPr/>
            <p:nvPr/>
          </p:nvSpPr>
          <p:spPr bwMode="auto">
            <a:xfrm>
              <a:off x="4804679" y="893868"/>
              <a:ext cx="811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800" dirty="0">
                  <a:latin typeface="+mj-lt"/>
                </a:rPr>
                <a:t>0</a:t>
              </a:r>
              <a:r>
                <a:rPr lang="ru-RU" sz="2800" dirty="0">
                  <a:latin typeface="+mj-lt"/>
                </a:rPr>
                <a:t>5</a:t>
              </a:r>
              <a:r>
                <a:rPr lang="en-US" sz="2800" dirty="0">
                  <a:latin typeface="+mj-lt"/>
                </a:rPr>
                <a:t>.</a:t>
              </a:r>
              <a:endParaRPr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E663E8D-229C-C3AB-5C11-5D4867BC4C0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그래픽 4">
            <a:extLst>
              <a:ext uri="{FF2B5EF4-FFF2-40B4-BE49-F238E27FC236}">
                <a16:creationId xmlns:a16="http://schemas.microsoft.com/office/drawing/2014/main" id="{407610DE-05FF-6AA9-207D-F3E1992CDC42}"/>
              </a:ext>
            </a:extLst>
          </p:cNvPr>
          <p:cNvSpPr/>
          <p:nvPr/>
        </p:nvSpPr>
        <p:spPr bwMode="auto">
          <a:xfrm>
            <a:off x="581726" y="876299"/>
            <a:ext cx="4593492" cy="2378072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 extrusionOk="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altLang="ko-KR" sz="2800" dirty="0">
                <a:solidFill>
                  <a:schemeClr val="bg1"/>
                </a:solidFill>
              </a:rPr>
              <a:t>Введение</a:t>
            </a:r>
            <a:endParaRPr lang="ko-KR" sz="2800" dirty="0">
              <a:solidFill>
                <a:schemeClr val="bg1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D406EF6-0828-E673-E8FC-E968F20B3DC1}"/>
              </a:ext>
            </a:extLst>
          </p:cNvPr>
          <p:cNvGrpSpPr/>
          <p:nvPr/>
        </p:nvGrpSpPr>
        <p:grpSpPr>
          <a:xfrm>
            <a:off x="5638800" y="876299"/>
            <a:ext cx="5971474" cy="1687791"/>
            <a:chOff x="5638800" y="876299"/>
            <a:chExt cx="5971474" cy="1687791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A022470-C3C8-1731-D3AD-FAF3B3FBC5EB}"/>
                </a:ext>
              </a:extLst>
            </p:cNvPr>
            <p:cNvSpPr/>
            <p:nvPr/>
          </p:nvSpPr>
          <p:spPr bwMode="auto">
            <a:xfrm>
              <a:off x="5638800" y="876299"/>
              <a:ext cx="914400" cy="914400"/>
            </a:xfrm>
            <a:prstGeom prst="roundRect">
              <a:avLst>
                <a:gd name="adj" fmla="val 16667"/>
              </a:avLst>
            </a:prstGeom>
            <a:solidFill>
              <a:srgbClr val="3B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chemeClr val="bg1"/>
                  </a:solidFill>
                  <a:latin typeface="+mj-lt"/>
                </a:rPr>
                <a:t>01</a:t>
              </a:r>
              <a:endParaRPr lang="ko-KR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9EA2B60-B583-FD7F-F1C1-B6B832EF0193}"/>
                </a:ext>
              </a:extLst>
            </p:cNvPr>
            <p:cNvSpPr/>
            <p:nvPr/>
          </p:nvSpPr>
          <p:spPr bwMode="auto">
            <a:xfrm>
              <a:off x="6692900" y="876299"/>
              <a:ext cx="4917374" cy="168779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ru-RU" altLang="ko-KR" sz="1400" dirty="0">
                  <a:solidFill>
                    <a:schemeClr val="tx1"/>
                  </a:solidFill>
                </a:rPr>
                <a:t>В современном мире компьютерная техника занимает важное место в жизни пользователей и организаций. С каждым годом увеличивается спрос на компьютеры, что ставит перед магазинами задачу эффективного управления товарными запасами, учётом продуктов и обслуживанием клиентов. </a:t>
              </a:r>
              <a:endParaRPr 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AC329B8-34C2-158F-3A76-2EC2896A84C4}"/>
              </a:ext>
            </a:extLst>
          </p:cNvPr>
          <p:cNvGrpSpPr/>
          <p:nvPr/>
        </p:nvGrpSpPr>
        <p:grpSpPr>
          <a:xfrm>
            <a:off x="5634680" y="2716489"/>
            <a:ext cx="5971474" cy="1169711"/>
            <a:chOff x="5634680" y="2716489"/>
            <a:chExt cx="5971474" cy="116971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882C47F-79C2-F1B1-76B4-E98ECD26183D}"/>
                </a:ext>
              </a:extLst>
            </p:cNvPr>
            <p:cNvSpPr/>
            <p:nvPr/>
          </p:nvSpPr>
          <p:spPr bwMode="auto">
            <a:xfrm>
              <a:off x="5634680" y="2716490"/>
              <a:ext cx="914400" cy="914400"/>
            </a:xfrm>
            <a:prstGeom prst="roundRect">
              <a:avLst>
                <a:gd name="adj" fmla="val 16667"/>
              </a:avLst>
            </a:prstGeom>
            <a:solidFill>
              <a:srgbClr val="3B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961F528-705A-6338-8971-2528E63A6239}"/>
                </a:ext>
              </a:extLst>
            </p:cNvPr>
            <p:cNvSpPr/>
            <p:nvPr/>
          </p:nvSpPr>
          <p:spPr bwMode="auto">
            <a:xfrm>
              <a:off x="6688780" y="2716489"/>
              <a:ext cx="4917374" cy="11697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Ключевым элементом для достижения этих целей является создание и функционирование базы данных, специально разработанной для магазина компьютерной техники. </a:t>
              </a:r>
              <a:endParaRPr lang="ru-RU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05C7087-E4AD-DEED-9042-08C526A8E013}"/>
              </a:ext>
            </a:extLst>
          </p:cNvPr>
          <p:cNvGrpSpPr/>
          <p:nvPr/>
        </p:nvGrpSpPr>
        <p:grpSpPr>
          <a:xfrm>
            <a:off x="5634680" y="4038598"/>
            <a:ext cx="5971474" cy="2066637"/>
            <a:chOff x="5634680" y="4038598"/>
            <a:chExt cx="5971474" cy="206663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1AA9ABB-EF25-6BCF-4479-E208BB52466F}"/>
                </a:ext>
              </a:extLst>
            </p:cNvPr>
            <p:cNvSpPr/>
            <p:nvPr/>
          </p:nvSpPr>
          <p:spPr bwMode="auto">
            <a:xfrm>
              <a:off x="5634680" y="4038599"/>
              <a:ext cx="914400" cy="914400"/>
            </a:xfrm>
            <a:prstGeom prst="roundRect">
              <a:avLst>
                <a:gd name="adj" fmla="val 16667"/>
              </a:avLst>
            </a:prstGeom>
            <a:solidFill>
              <a:srgbClr val="3B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chemeClr val="bg1"/>
                  </a:solidFill>
                  <a:latin typeface="+mj-lt"/>
                </a:rPr>
                <a:t>03</a:t>
              </a:r>
              <a:endParaRPr lang="ko-KR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1756D6B-AA59-1801-72AE-2D71EC8E4E02}"/>
                </a:ext>
              </a:extLst>
            </p:cNvPr>
            <p:cNvSpPr/>
            <p:nvPr/>
          </p:nvSpPr>
          <p:spPr bwMode="auto">
            <a:xfrm>
              <a:off x="6688780" y="4038598"/>
              <a:ext cx="4917374" cy="20666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ru-RU" altLang="ko-KR" sz="1400" dirty="0">
                  <a:solidFill>
                    <a:schemeClr val="tx1"/>
                  </a:solidFill>
                </a:rPr>
                <a:t>Целью данной курсовой работы является проектирование и разработка базы данных и информационной системы для магазина компьютерной техники. Это позволит оптимизировать управление складскими операциями, автоматизировать процессы учёта товаров и обслуживания клиентов, а также повысить общую эффективность работы магазина.</a:t>
              </a:r>
              <a:endParaRPr lang="ko-KR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D83916-3F8A-35F2-F96A-6C43FCAC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>
            <a:off x="1083734" y="2700867"/>
            <a:ext cx="1662853" cy="41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94770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A224C6-7D65-0DD2-1455-C95031E229F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그래픽 4">
            <a:extLst>
              <a:ext uri="{FF2B5EF4-FFF2-40B4-BE49-F238E27FC236}">
                <a16:creationId xmlns:a16="http://schemas.microsoft.com/office/drawing/2014/main" id="{4F621310-F37C-C31A-0A2F-BA2EAF9E9681}"/>
              </a:ext>
            </a:extLst>
          </p:cNvPr>
          <p:cNvSpPr/>
          <p:nvPr/>
        </p:nvSpPr>
        <p:spPr bwMode="auto">
          <a:xfrm>
            <a:off x="7211291" y="1220895"/>
            <a:ext cx="4223374" cy="2033475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 extrusionOk="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altLang="ko-KR" sz="2800" dirty="0">
                <a:solidFill>
                  <a:schemeClr val="bg1"/>
                </a:solidFill>
              </a:rPr>
              <a:t>Анализ предметной области</a:t>
            </a:r>
            <a:endParaRPr lang="ko-KR" sz="2800" dirty="0">
              <a:solidFill>
                <a:schemeClr val="bg1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91F282D-B608-DC1E-F258-C569993D1DED}"/>
              </a:ext>
            </a:extLst>
          </p:cNvPr>
          <p:cNvGrpSpPr/>
          <p:nvPr/>
        </p:nvGrpSpPr>
        <p:grpSpPr>
          <a:xfrm>
            <a:off x="329045" y="1220895"/>
            <a:ext cx="6429166" cy="1579241"/>
            <a:chOff x="5638800" y="876299"/>
            <a:chExt cx="5971474" cy="146681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8A52DF-0B52-6EF4-F8E4-51F36BB20842}"/>
                </a:ext>
              </a:extLst>
            </p:cNvPr>
            <p:cNvSpPr/>
            <p:nvPr/>
          </p:nvSpPr>
          <p:spPr bwMode="auto">
            <a:xfrm>
              <a:off x="5638800" y="876299"/>
              <a:ext cx="914400" cy="914400"/>
            </a:xfrm>
            <a:prstGeom prst="roundRect">
              <a:avLst>
                <a:gd name="adj" fmla="val 16667"/>
              </a:avLst>
            </a:prstGeom>
            <a:solidFill>
              <a:srgbClr val="3B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chemeClr val="bg1"/>
                  </a:solidFill>
                  <a:latin typeface="+mj-lt"/>
                </a:rPr>
                <a:t>01</a:t>
              </a:r>
              <a:endParaRPr lang="ko-KR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8554DBE-6BE5-27E2-458B-C219287DBE62}"/>
                </a:ext>
              </a:extLst>
            </p:cNvPr>
            <p:cNvSpPr/>
            <p:nvPr/>
          </p:nvSpPr>
          <p:spPr bwMode="auto">
            <a:xfrm>
              <a:off x="6692900" y="876299"/>
              <a:ext cx="4917374" cy="146681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ru-RU" altLang="ko-KR" sz="1600" b="1" dirty="0">
                  <a:solidFill>
                    <a:schemeClr val="tx1"/>
                  </a:solidFill>
                </a:rPr>
                <a:t>Клиент и сотрудник</a:t>
              </a:r>
            </a:p>
            <a:p>
              <a:pPr>
                <a:defRPr/>
              </a:pPr>
              <a:r>
                <a:rPr lang="ru-RU" altLang="ko-KR" sz="1400" dirty="0">
                  <a:solidFill>
                    <a:schemeClr val="tx1"/>
                  </a:solidFill>
                </a:rPr>
                <a:t>Предоставлена возможность просмотра списка компьютеров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ru-RU" altLang="ko-KR" sz="1400" dirty="0">
                  <a:solidFill>
                    <a:schemeClr val="tx1"/>
                  </a:solidFill>
                </a:rPr>
                <a:t> с возможностью отфильтровать по нужным критериям. Так-же доступна корзина товаров и страница заказов.</a:t>
              </a:r>
              <a:endParaRPr 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15F948B-9833-894F-A231-6E4AE4016005}"/>
              </a:ext>
            </a:extLst>
          </p:cNvPr>
          <p:cNvGrpSpPr/>
          <p:nvPr/>
        </p:nvGrpSpPr>
        <p:grpSpPr>
          <a:xfrm>
            <a:off x="324925" y="2950596"/>
            <a:ext cx="6429166" cy="1259365"/>
            <a:chOff x="5634680" y="2716489"/>
            <a:chExt cx="5971474" cy="116971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B66269E-E3C6-537B-8C59-C1706697D673}"/>
                </a:ext>
              </a:extLst>
            </p:cNvPr>
            <p:cNvSpPr/>
            <p:nvPr/>
          </p:nvSpPr>
          <p:spPr bwMode="auto">
            <a:xfrm>
              <a:off x="5634680" y="2716490"/>
              <a:ext cx="914400" cy="914400"/>
            </a:xfrm>
            <a:prstGeom prst="roundRect">
              <a:avLst>
                <a:gd name="adj" fmla="val 16667"/>
              </a:avLst>
            </a:prstGeom>
            <a:solidFill>
              <a:srgbClr val="3B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ECB35B7-04A6-6A11-A4D2-458B8850061B}"/>
                </a:ext>
              </a:extLst>
            </p:cNvPr>
            <p:cNvSpPr/>
            <p:nvPr/>
          </p:nvSpPr>
          <p:spPr bwMode="auto">
            <a:xfrm>
              <a:off x="6688780" y="2716489"/>
              <a:ext cx="4917374" cy="11697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ru-RU" altLang="ko-KR" sz="1600" b="1" dirty="0">
                  <a:solidFill>
                    <a:schemeClr val="tx1"/>
                  </a:solidFill>
                </a:rPr>
                <a:t>Функционал</a:t>
              </a:r>
            </a:p>
            <a:p>
              <a:pPr>
                <a:defRPr/>
              </a:pPr>
              <a:r>
                <a:rPr lang="ru-RU" altLang="ko-KR" sz="1400" dirty="0">
                  <a:solidFill>
                    <a:schemeClr val="tx1"/>
                  </a:solidFill>
                </a:rPr>
                <a:t>Приложение предоставляет возможность разделения пользователей по ролям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ru-RU" altLang="ko-KR" sz="1400" dirty="0">
                  <a:solidFill>
                    <a:schemeClr val="tx1"/>
                  </a:solidFill>
                </a:rPr>
                <a:t> в зависимости от которых будет разный функционал.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91E3290-9B0F-C797-22A8-C4FF6EFF8816}"/>
              </a:ext>
            </a:extLst>
          </p:cNvPr>
          <p:cNvGrpSpPr/>
          <p:nvPr/>
        </p:nvGrpSpPr>
        <p:grpSpPr>
          <a:xfrm>
            <a:off x="324925" y="4383194"/>
            <a:ext cx="6429166" cy="984487"/>
            <a:chOff x="5634680" y="4038598"/>
            <a:chExt cx="5971474" cy="91440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8D7A2D9-B1C8-BAEA-9202-0382EA4562B1}"/>
                </a:ext>
              </a:extLst>
            </p:cNvPr>
            <p:cNvSpPr/>
            <p:nvPr/>
          </p:nvSpPr>
          <p:spPr bwMode="auto">
            <a:xfrm>
              <a:off x="5634680" y="4038599"/>
              <a:ext cx="914400" cy="914400"/>
            </a:xfrm>
            <a:prstGeom prst="roundRect">
              <a:avLst>
                <a:gd name="adj" fmla="val 16667"/>
              </a:avLst>
            </a:prstGeom>
            <a:solidFill>
              <a:srgbClr val="3B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chemeClr val="bg1"/>
                  </a:solidFill>
                  <a:latin typeface="+mj-lt"/>
                </a:rPr>
                <a:t>03</a:t>
              </a:r>
              <a:endParaRPr lang="ko-KR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9669779-A044-BC82-703C-A17F62713B43}"/>
                </a:ext>
              </a:extLst>
            </p:cNvPr>
            <p:cNvSpPr/>
            <p:nvPr/>
          </p:nvSpPr>
          <p:spPr bwMode="auto">
            <a:xfrm>
              <a:off x="6688780" y="4038598"/>
              <a:ext cx="4917374" cy="9144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ru-RU" altLang="ko-KR" sz="1600" b="1" dirty="0">
                  <a:solidFill>
                    <a:schemeClr val="tx1"/>
                  </a:solidFill>
                </a:rPr>
                <a:t>Сотрудник</a:t>
              </a:r>
            </a:p>
            <a:p>
              <a:pPr>
                <a:defRPr/>
              </a:pPr>
              <a:r>
                <a:rPr lang="ru-RU" altLang="ko-KR" sz="1400" dirty="0">
                  <a:solidFill>
                    <a:schemeClr val="tx1"/>
                  </a:solidFill>
                </a:rPr>
                <a:t>Сотрудник магазина дополнительно имеет доступ к панели администратора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ru-RU" altLang="ko-KR" sz="1400" dirty="0">
                  <a:solidFill>
                    <a:schemeClr val="tx1"/>
                  </a:solidFill>
                </a:rPr>
                <a:t> где можно вести справочники.</a:t>
              </a:r>
              <a:endParaRPr lang="ko-KR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8B25543-8C94-D290-384B-5AED38CB3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025965" y="2700867"/>
            <a:ext cx="1663316" cy="41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1987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D7F25C02-71A9-9BA6-BC82-BAA6D6CF0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>
            <a:off x="1054236" y="2438947"/>
            <a:ext cx="1767621" cy="4419053"/>
          </a:xfrm>
          <a:prstGeom prst="rect">
            <a:avLst/>
          </a:prstGeom>
        </p:spPr>
      </p:pic>
      <p:sp>
        <p:nvSpPr>
          <p:cNvPr id="3" name="그래픽 4">
            <a:extLst>
              <a:ext uri="{FF2B5EF4-FFF2-40B4-BE49-F238E27FC236}">
                <a16:creationId xmlns:a16="http://schemas.microsoft.com/office/drawing/2014/main" id="{266A9088-C897-4A78-DBDA-6B36272A5B63}"/>
              </a:ext>
            </a:extLst>
          </p:cNvPr>
          <p:cNvSpPr/>
          <p:nvPr/>
        </p:nvSpPr>
        <p:spPr bwMode="auto">
          <a:xfrm flipH="1">
            <a:off x="899437" y="441581"/>
            <a:ext cx="5179416" cy="1842238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 extrusionOk="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altLang="ko-KR" sz="2400" dirty="0">
                <a:solidFill>
                  <a:schemeClr val="bg1"/>
                </a:solidFill>
              </a:rPr>
              <a:t>Я немного поэкспериментировал с таблицами в базе данных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ru-RU" altLang="ko-KR" sz="2400" dirty="0">
                <a:solidFill>
                  <a:schemeClr val="bg1"/>
                </a:solidFill>
              </a:rPr>
              <a:t> и вот что вышло…</a:t>
            </a:r>
            <a:endParaRPr lang="ko-KR" sz="24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5721607-BB9D-881F-B92E-122E7D2D0F20}"/>
              </a:ext>
            </a:extLst>
          </p:cNvPr>
          <p:cNvSpPr/>
          <p:nvPr/>
        </p:nvSpPr>
        <p:spPr bwMode="auto">
          <a:xfrm>
            <a:off x="6078853" y="2330450"/>
            <a:ext cx="5298504" cy="3600450"/>
          </a:xfrm>
          <a:prstGeom prst="roundRect">
            <a:avLst>
              <a:gd name="adj" fmla="val 1598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2A0C9E-096E-71E8-F252-180AC0300B24}"/>
              </a:ext>
            </a:extLst>
          </p:cNvPr>
          <p:cNvGrpSpPr/>
          <p:nvPr/>
        </p:nvGrpSpPr>
        <p:grpSpPr>
          <a:xfrm>
            <a:off x="5040964" y="2283819"/>
            <a:ext cx="7013385" cy="4413141"/>
            <a:chOff x="5040964" y="2283819"/>
            <a:chExt cx="7013385" cy="44131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rcRect r="5442"/>
            <a:stretch/>
          </p:blipFill>
          <p:spPr bwMode="auto">
            <a:xfrm>
              <a:off x="5040964" y="2283819"/>
              <a:ext cx="7013385" cy="4413141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291F103-C7DD-60E3-50CE-63F4FCB3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130" y="2325832"/>
              <a:ext cx="5298504" cy="360044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D7F25C02-71A9-9BA6-BC82-BAA6D6CF0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>
            <a:off x="-7116371" y="2438947"/>
            <a:ext cx="1767621" cy="4419053"/>
          </a:xfrm>
          <a:prstGeom prst="rect">
            <a:avLst/>
          </a:prstGeom>
        </p:spPr>
      </p:pic>
      <p:sp>
        <p:nvSpPr>
          <p:cNvPr id="3" name="그래픽 4">
            <a:extLst>
              <a:ext uri="{FF2B5EF4-FFF2-40B4-BE49-F238E27FC236}">
                <a16:creationId xmlns:a16="http://schemas.microsoft.com/office/drawing/2014/main" id="{266A9088-C897-4A78-DBDA-6B36272A5B63}"/>
              </a:ext>
            </a:extLst>
          </p:cNvPr>
          <p:cNvSpPr/>
          <p:nvPr/>
        </p:nvSpPr>
        <p:spPr bwMode="auto">
          <a:xfrm flipH="1">
            <a:off x="-7271170" y="441581"/>
            <a:ext cx="5179416" cy="1842238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 extrusionOk="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altLang="ko-KR" sz="2400" dirty="0">
                <a:solidFill>
                  <a:schemeClr val="bg1"/>
                </a:solidFill>
              </a:rPr>
              <a:t>Я немного поэкспериментировал с моделями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ru-RU" altLang="ko-KR" sz="2400" dirty="0">
                <a:solidFill>
                  <a:schemeClr val="bg1"/>
                </a:solidFill>
              </a:rPr>
              <a:t> и вот что вышло…</a:t>
            </a:r>
            <a:endParaRPr lang="ko-KR" sz="2400" dirty="0">
              <a:solidFill>
                <a:schemeClr val="bg1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BCD4109-E6CF-79DD-4815-8F517BAD1D70}"/>
              </a:ext>
            </a:extLst>
          </p:cNvPr>
          <p:cNvGrpSpPr/>
          <p:nvPr/>
        </p:nvGrpSpPr>
        <p:grpSpPr>
          <a:xfrm>
            <a:off x="-1672771" y="0"/>
            <a:ext cx="14753771" cy="8193972"/>
            <a:chOff x="5040964" y="2283819"/>
            <a:chExt cx="7013385" cy="4413141"/>
          </a:xfrm>
        </p:grpSpPr>
        <p:pic>
          <p:nvPicPr>
            <p:cNvPr id="5" name="그림 9">
              <a:extLst>
                <a:ext uri="{FF2B5EF4-FFF2-40B4-BE49-F238E27FC236}">
                  <a16:creationId xmlns:a16="http://schemas.microsoft.com/office/drawing/2014/main" id="{9626E3C1-349A-37AB-918F-2B884931B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442"/>
            <a:stretch/>
          </p:blipFill>
          <p:spPr bwMode="auto">
            <a:xfrm>
              <a:off x="5040964" y="2283819"/>
              <a:ext cx="7013385" cy="4413141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69C4A49-583E-16E4-0744-F7E8BA46A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130" y="2325832"/>
              <a:ext cx="5298504" cy="3600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11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B1F125-0462-E73E-5C82-9A7D3E1F93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5AC76FA4-E50F-426D-7E5E-F574BED4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>
            <a:off x="1054236" y="2438947"/>
            <a:ext cx="1767621" cy="4419053"/>
          </a:xfrm>
          <a:prstGeom prst="rect">
            <a:avLst/>
          </a:prstGeom>
        </p:spPr>
      </p:pic>
      <p:sp>
        <p:nvSpPr>
          <p:cNvPr id="3" name="그래픽 4">
            <a:extLst>
              <a:ext uri="{FF2B5EF4-FFF2-40B4-BE49-F238E27FC236}">
                <a16:creationId xmlns:a16="http://schemas.microsoft.com/office/drawing/2014/main" id="{F444EDCB-16FB-5927-A167-C6756C91D884}"/>
              </a:ext>
            </a:extLst>
          </p:cNvPr>
          <p:cNvSpPr/>
          <p:nvPr/>
        </p:nvSpPr>
        <p:spPr bwMode="auto">
          <a:xfrm flipH="1">
            <a:off x="899437" y="441581"/>
            <a:ext cx="5179416" cy="1842238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 extrusionOk="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altLang="ko-KR" sz="2400" dirty="0">
                <a:solidFill>
                  <a:schemeClr val="bg1"/>
                </a:solidFill>
              </a:rPr>
              <a:t>Красивая </a:t>
            </a:r>
            <a:r>
              <a:rPr lang="en-US" altLang="ko-KR" sz="2400" dirty="0">
                <a:solidFill>
                  <a:schemeClr val="bg1"/>
                </a:solidFill>
              </a:rPr>
              <a:t>ERD </a:t>
            </a:r>
            <a:r>
              <a:rPr lang="ru-RU" altLang="ko-KR" sz="2400" dirty="0">
                <a:solidFill>
                  <a:schemeClr val="bg1"/>
                </a:solidFill>
              </a:rPr>
              <a:t>диаграмма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ru-RU" altLang="ko-KR" sz="2400" dirty="0">
                <a:solidFill>
                  <a:schemeClr val="bg1"/>
                </a:solidFill>
              </a:rPr>
              <a:t> </a:t>
            </a:r>
          </a:p>
          <a:p>
            <a:pPr algn="ctr">
              <a:defRPr/>
            </a:pPr>
            <a:r>
              <a:rPr lang="ru-RU" altLang="ko-KR" sz="2400" dirty="0">
                <a:solidFill>
                  <a:schemeClr val="bg1"/>
                </a:solidFill>
              </a:rPr>
              <a:t>правда?</a:t>
            </a:r>
            <a:endParaRPr lang="ko-KR" sz="24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B61600B-12F0-6F71-C779-24B2395A431F}"/>
              </a:ext>
            </a:extLst>
          </p:cNvPr>
          <p:cNvSpPr/>
          <p:nvPr/>
        </p:nvSpPr>
        <p:spPr bwMode="auto">
          <a:xfrm>
            <a:off x="6078853" y="2330450"/>
            <a:ext cx="5298504" cy="3600450"/>
          </a:xfrm>
          <a:prstGeom prst="roundRect">
            <a:avLst>
              <a:gd name="adj" fmla="val 1598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80383F2-2A2A-5D8C-7267-FB3DE345069D}"/>
              </a:ext>
            </a:extLst>
          </p:cNvPr>
          <p:cNvGrpSpPr/>
          <p:nvPr/>
        </p:nvGrpSpPr>
        <p:grpSpPr>
          <a:xfrm>
            <a:off x="5040964" y="2283819"/>
            <a:ext cx="7013385" cy="4413141"/>
            <a:chOff x="5040964" y="2283819"/>
            <a:chExt cx="7013385" cy="441314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F0BFC22-DC71-2E58-8224-281FAB496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442"/>
            <a:stretch/>
          </p:blipFill>
          <p:spPr bwMode="auto">
            <a:xfrm>
              <a:off x="5040964" y="2283819"/>
              <a:ext cx="7013385" cy="4413141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4018E56-8D5C-CD31-F7AB-932063A3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130" y="2325832"/>
              <a:ext cx="5298504" cy="3600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855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8349" y="1089097"/>
            <a:ext cx="4911544" cy="4911544"/>
          </a:xfrm>
        </p:spPr>
      </p:pic>
      <p:sp>
        <p:nvSpPr>
          <p:cNvPr id="5" name="그래픽 3"/>
          <p:cNvSpPr/>
          <p:nvPr/>
        </p:nvSpPr>
        <p:spPr bwMode="auto">
          <a:xfrm>
            <a:off x="258330" y="220531"/>
            <a:ext cx="5837670" cy="1273655"/>
          </a:xfrm>
          <a:custGeom>
            <a:avLst/>
            <a:gdLst>
              <a:gd name="connsiteX0" fmla="*/ 4817871 w 4817610"/>
              <a:gd name="connsiteY0" fmla="*/ 865202 h 1273655"/>
              <a:gd name="connsiteX1" fmla="*/ 4817871 w 4817610"/>
              <a:gd name="connsiteY1" fmla="*/ 234036 h 1273655"/>
              <a:gd name="connsiteX2" fmla="*/ 4584548 w 4817610"/>
              <a:gd name="connsiteY2" fmla="*/ 713 h 1273655"/>
              <a:gd name="connsiteX3" fmla="*/ 234036 w 4817610"/>
              <a:gd name="connsiteY3" fmla="*/ 713 h 1273655"/>
              <a:gd name="connsiteX4" fmla="*/ 713 w 4817610"/>
              <a:gd name="connsiteY4" fmla="*/ 234036 h 1273655"/>
              <a:gd name="connsiteX5" fmla="*/ 713 w 4817610"/>
              <a:gd name="connsiteY5" fmla="*/ 865202 h 1273655"/>
              <a:gd name="connsiteX6" fmla="*/ 234036 w 4817610"/>
              <a:gd name="connsiteY6" fmla="*/ 1098525 h 1273655"/>
              <a:gd name="connsiteX7" fmla="*/ 4468836 w 4817610"/>
              <a:gd name="connsiteY7" fmla="*/ 1098525 h 1273655"/>
              <a:gd name="connsiteX8" fmla="*/ 4736364 w 4817610"/>
              <a:gd name="connsiteY8" fmla="*/ 1272471 h 1273655"/>
              <a:gd name="connsiteX9" fmla="*/ 4753044 w 4817610"/>
              <a:gd name="connsiteY9" fmla="*/ 1254224 h 1273655"/>
              <a:gd name="connsiteX10" fmla="*/ 4693156 w 4817610"/>
              <a:gd name="connsiteY10" fmla="*/ 1071486 h 1273655"/>
              <a:gd name="connsiteX11" fmla="*/ 4817871 w 4817610"/>
              <a:gd name="connsiteY11" fmla="*/ 865202 h 12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17610" h="1273655" extrusionOk="0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 w="3006" cap="flat">
            <a:noFill/>
            <a:prstDash val="solid"/>
            <a:miter/>
          </a:ln>
        </p:spPr>
        <p:txBody>
          <a:bodyPr lIns="252000" rIns="252000" bIns="252000" rtlCol="0" anchor="ctr"/>
          <a:lstStyle/>
          <a:p>
            <a:pPr algn="ctr">
              <a:defRPr/>
            </a:pPr>
            <a:r>
              <a:rPr lang="ru-RU" sz="2300" dirty="0">
                <a:solidFill>
                  <a:schemeClr val="bg1"/>
                </a:solidFill>
                <a:latin typeface="+mj-lt"/>
                <a:cs typeface="Arial"/>
              </a:rPr>
              <a:t>Разработка информационной</a:t>
            </a:r>
            <a:r>
              <a:rPr lang="en-US" sz="2300" dirty="0">
                <a:solidFill>
                  <a:schemeClr val="bg1"/>
                </a:solidFill>
                <a:latin typeface="+mj-lt"/>
                <a:cs typeface="Arial"/>
              </a:rPr>
              <a:t> </a:t>
            </a:r>
            <a:r>
              <a:rPr lang="ru-RU" sz="2300" dirty="0">
                <a:solidFill>
                  <a:schemeClr val="bg1"/>
                </a:solidFill>
                <a:latin typeface="+mj-lt"/>
                <a:cs typeface="Arial"/>
              </a:rPr>
              <a:t>системы</a:t>
            </a:r>
            <a:endParaRPr lang="ko-KR" sz="23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FC8AE7E4-2D06-946D-D52A-2BE1E961485E}"/>
              </a:ext>
            </a:extLst>
          </p:cNvPr>
          <p:cNvGrpSpPr/>
          <p:nvPr/>
        </p:nvGrpSpPr>
        <p:grpSpPr>
          <a:xfrm>
            <a:off x="258330" y="1772301"/>
            <a:ext cx="5837670" cy="984487"/>
            <a:chOff x="5634680" y="4038598"/>
            <a:chExt cx="5422086" cy="914401"/>
          </a:xfrm>
        </p:grpSpPr>
        <p:sp>
          <p:nvSpPr>
            <p:cNvPr id="10" name="사각형: 둥근 모서리 22">
              <a:extLst>
                <a:ext uri="{FF2B5EF4-FFF2-40B4-BE49-F238E27FC236}">
                  <a16:creationId xmlns:a16="http://schemas.microsoft.com/office/drawing/2014/main" id="{C314179B-4BEC-5B73-A018-3E0135ED16ED}"/>
                </a:ext>
              </a:extLst>
            </p:cNvPr>
            <p:cNvSpPr/>
            <p:nvPr/>
          </p:nvSpPr>
          <p:spPr bwMode="auto">
            <a:xfrm>
              <a:off x="5634680" y="4038599"/>
              <a:ext cx="914400" cy="914400"/>
            </a:xfrm>
            <a:prstGeom prst="roundRect">
              <a:avLst>
                <a:gd name="adj" fmla="val 16667"/>
              </a:avLst>
            </a:prstGeom>
            <a:solidFill>
              <a:srgbClr val="3B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사각형: 둥근 모서리 23">
              <a:extLst>
                <a:ext uri="{FF2B5EF4-FFF2-40B4-BE49-F238E27FC236}">
                  <a16:creationId xmlns:a16="http://schemas.microsoft.com/office/drawing/2014/main" id="{8AC90F3F-5B4F-73CC-A1F1-BF3989FC660E}"/>
                </a:ext>
              </a:extLst>
            </p:cNvPr>
            <p:cNvSpPr/>
            <p:nvPr/>
          </p:nvSpPr>
          <p:spPr bwMode="auto">
            <a:xfrm>
              <a:off x="6688781" y="4038598"/>
              <a:ext cx="4367985" cy="9144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ru-RU" altLang="ko-KR" sz="1600" b="1" dirty="0">
                  <a:solidFill>
                    <a:schemeClr val="tx1"/>
                  </a:solidFill>
                </a:rPr>
                <a:t>Разработка базы данных</a:t>
              </a:r>
            </a:p>
            <a:p>
              <a:pPr>
                <a:defRPr/>
              </a:pPr>
              <a:r>
                <a:rPr lang="ru-RU" altLang="ko-KR" sz="1600" dirty="0">
                  <a:solidFill>
                    <a:schemeClr val="tx1"/>
                  </a:solidFill>
                </a:rPr>
                <a:t>Для начала стоило разработать базу данных и продумать логику работы приложения.</a:t>
              </a:r>
              <a:endParaRPr 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1002A85-914F-51C1-1B3D-CDF98206F263}"/>
              </a:ext>
            </a:extLst>
          </p:cNvPr>
          <p:cNvGrpSpPr/>
          <p:nvPr/>
        </p:nvGrpSpPr>
        <p:grpSpPr>
          <a:xfrm>
            <a:off x="258330" y="2997488"/>
            <a:ext cx="5837670" cy="1538942"/>
            <a:chOff x="5634680" y="4038598"/>
            <a:chExt cx="5422086" cy="1429384"/>
          </a:xfrm>
        </p:grpSpPr>
        <p:sp>
          <p:nvSpPr>
            <p:cNvPr id="14" name="사각형: 둥근 모서리 22">
              <a:extLst>
                <a:ext uri="{FF2B5EF4-FFF2-40B4-BE49-F238E27FC236}">
                  <a16:creationId xmlns:a16="http://schemas.microsoft.com/office/drawing/2014/main" id="{6816DDF3-2F5B-BBA7-5813-53858847527F}"/>
                </a:ext>
              </a:extLst>
            </p:cNvPr>
            <p:cNvSpPr/>
            <p:nvPr/>
          </p:nvSpPr>
          <p:spPr bwMode="auto">
            <a:xfrm>
              <a:off x="5634680" y="4038599"/>
              <a:ext cx="914400" cy="914400"/>
            </a:xfrm>
            <a:prstGeom prst="roundRect">
              <a:avLst>
                <a:gd name="adj" fmla="val 16667"/>
              </a:avLst>
            </a:prstGeom>
            <a:solidFill>
              <a:srgbClr val="3B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ko-KR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사각형: 둥근 모서리 23">
              <a:extLst>
                <a:ext uri="{FF2B5EF4-FFF2-40B4-BE49-F238E27FC236}">
                  <a16:creationId xmlns:a16="http://schemas.microsoft.com/office/drawing/2014/main" id="{0BDA1F4F-7F49-903B-BF86-43D65DCA41FC}"/>
                </a:ext>
              </a:extLst>
            </p:cNvPr>
            <p:cNvSpPr/>
            <p:nvPr/>
          </p:nvSpPr>
          <p:spPr bwMode="auto">
            <a:xfrm>
              <a:off x="6688781" y="4038598"/>
              <a:ext cx="4367985" cy="142938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ru-RU" altLang="ko-KR" sz="1600" b="1" dirty="0">
                  <a:solidFill>
                    <a:schemeClr val="tx1"/>
                  </a:solidFill>
                </a:rPr>
                <a:t>Разработка общего функционала</a:t>
              </a:r>
            </a:p>
            <a:p>
              <a:pPr>
                <a:defRPr/>
              </a:pPr>
              <a:r>
                <a:rPr lang="ru-RU" altLang="ko-KR" sz="1600" dirty="0">
                  <a:solidFill>
                    <a:schemeClr val="tx1"/>
                  </a:solidFill>
                </a:rPr>
                <a:t>Конечно-же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  <a:r>
                <a:rPr lang="ru-RU" altLang="ko-KR" sz="1600" dirty="0">
                  <a:solidFill>
                    <a:schemeClr val="tx1"/>
                  </a:solidFill>
                </a:rPr>
                <a:t> куда без базового функционала?</a:t>
              </a:r>
            </a:p>
            <a:p>
              <a:pPr>
                <a:defRPr/>
              </a:pPr>
              <a:r>
                <a:rPr lang="ru-RU" altLang="ko-KR" sz="1600" dirty="0">
                  <a:solidFill>
                    <a:schemeClr val="tx1"/>
                  </a:solidFill>
                </a:rPr>
                <a:t>В первую очередь нужно было разработать логику авторизации и регистрации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  <a:r>
                <a:rPr lang="ru-RU" altLang="ko-KR" sz="1600" dirty="0">
                  <a:solidFill>
                    <a:schemeClr val="tx1"/>
                  </a:solidFill>
                </a:rPr>
                <a:t> а затем уже логику выбора и покупки товара</a:t>
              </a:r>
              <a:endParaRPr 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52C98BB-62C0-5445-80AE-15B4066573D2}"/>
              </a:ext>
            </a:extLst>
          </p:cNvPr>
          <p:cNvGrpSpPr/>
          <p:nvPr/>
        </p:nvGrpSpPr>
        <p:grpSpPr>
          <a:xfrm>
            <a:off x="258330" y="4777130"/>
            <a:ext cx="5837670" cy="1538942"/>
            <a:chOff x="5634680" y="4038598"/>
            <a:chExt cx="5422086" cy="1429384"/>
          </a:xfrm>
        </p:grpSpPr>
        <p:sp>
          <p:nvSpPr>
            <p:cNvPr id="17" name="사각형: 둥근 모서리 22">
              <a:extLst>
                <a:ext uri="{FF2B5EF4-FFF2-40B4-BE49-F238E27FC236}">
                  <a16:creationId xmlns:a16="http://schemas.microsoft.com/office/drawing/2014/main" id="{C49FD58D-2EA8-88C3-C2CE-50AE77BC53AD}"/>
                </a:ext>
              </a:extLst>
            </p:cNvPr>
            <p:cNvSpPr/>
            <p:nvPr/>
          </p:nvSpPr>
          <p:spPr bwMode="auto">
            <a:xfrm>
              <a:off x="5634680" y="4038599"/>
              <a:ext cx="914400" cy="914400"/>
            </a:xfrm>
            <a:prstGeom prst="roundRect">
              <a:avLst>
                <a:gd name="adj" fmla="val 16667"/>
              </a:avLst>
            </a:prstGeom>
            <a:solidFill>
              <a:srgbClr val="3B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ko-KR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사각형: 둥근 모서리 23">
              <a:extLst>
                <a:ext uri="{FF2B5EF4-FFF2-40B4-BE49-F238E27FC236}">
                  <a16:creationId xmlns:a16="http://schemas.microsoft.com/office/drawing/2014/main" id="{891E8B25-AA01-FC17-592E-6460ADF0F535}"/>
                </a:ext>
              </a:extLst>
            </p:cNvPr>
            <p:cNvSpPr/>
            <p:nvPr/>
          </p:nvSpPr>
          <p:spPr bwMode="auto">
            <a:xfrm>
              <a:off x="6688781" y="4038598"/>
              <a:ext cx="4367985" cy="142938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ru-RU" altLang="ko-KR" sz="1600" b="1" dirty="0">
                  <a:solidFill>
                    <a:schemeClr val="tx1"/>
                  </a:solidFill>
                </a:rPr>
                <a:t>Разработка функционала администратора</a:t>
              </a:r>
            </a:p>
            <a:p>
              <a:pPr>
                <a:defRPr/>
              </a:pPr>
              <a:r>
                <a:rPr lang="ru-RU" altLang="ko-KR" sz="1600" dirty="0">
                  <a:solidFill>
                    <a:schemeClr val="tx1"/>
                  </a:solidFill>
                </a:rPr>
                <a:t>Естественно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  <a:r>
                <a:rPr lang="ru-RU" altLang="ko-KR" sz="1600" dirty="0">
                  <a:solidFill>
                    <a:schemeClr val="tx1"/>
                  </a:solidFill>
                </a:rPr>
                <a:t> у каждого сервиса должен быть свой администратор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  <a:r>
                <a:rPr lang="ru-RU" altLang="ko-KR" sz="1600" dirty="0">
                  <a:solidFill>
                    <a:schemeClr val="tx1"/>
                  </a:solidFill>
                </a:rPr>
                <a:t> который наполняет базы данных контентом. В нашем случае – товарами.</a:t>
              </a:r>
              <a:endParaRPr lang="ko-KR" sz="14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그래픽 4"/>
          <p:cNvSpPr/>
          <p:nvPr/>
        </p:nvSpPr>
        <p:spPr bwMode="auto">
          <a:xfrm>
            <a:off x="8133304" y="869951"/>
            <a:ext cx="3558474" cy="1842238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 extrusionOk="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altLang="ko-KR" sz="2400" dirty="0">
                <a:solidFill>
                  <a:schemeClr val="bg1"/>
                </a:solidFill>
              </a:rPr>
              <a:t>А </a:t>
            </a:r>
            <a:r>
              <a:rPr lang="ru-RU" altLang="ko-KR" sz="2400" dirty="0" err="1">
                <a:solidFill>
                  <a:schemeClr val="bg1"/>
                </a:solidFill>
              </a:rPr>
              <a:t>дава</a:t>
            </a:r>
            <a:r>
              <a:rPr lang="ru-RU" altLang="ko-KR" sz="2400" dirty="0">
                <a:solidFill>
                  <a:schemeClr val="bg1"/>
                </a:solidFill>
              </a:rPr>
              <a:t>	й! </a:t>
            </a:r>
          </a:p>
          <a:p>
            <a:pPr algn="ctr">
              <a:defRPr/>
            </a:pPr>
            <a:r>
              <a:rPr lang="ru-RU" altLang="ko-KR" sz="2400" dirty="0">
                <a:solidFill>
                  <a:schemeClr val="bg1"/>
                </a:solidFill>
              </a:rPr>
              <a:t>Очень интересно!</a:t>
            </a:r>
            <a:endParaRPr 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853904" y="2592161"/>
            <a:ext cx="2554764" cy="4265839"/>
          </a:xfrm>
          <a:prstGeom prst="rect">
            <a:avLst/>
          </a:prstGeom>
        </p:spPr>
      </p:pic>
      <p:pic>
        <p:nvPicPr>
          <p:cNvPr id="7" name="그림 3">
            <a:extLst>
              <a:ext uri="{FF2B5EF4-FFF2-40B4-BE49-F238E27FC236}">
                <a16:creationId xmlns:a16="http://schemas.microsoft.com/office/drawing/2014/main" id="{375AD56F-72B9-8F4A-C28E-C1F21AD3C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1">
            <a:off x="1213255" y="2438947"/>
            <a:ext cx="1767621" cy="4419053"/>
          </a:xfrm>
          <a:prstGeom prst="rect">
            <a:avLst/>
          </a:prstGeom>
        </p:spPr>
      </p:pic>
      <p:sp>
        <p:nvSpPr>
          <p:cNvPr id="8" name="그래픽 4">
            <a:extLst>
              <a:ext uri="{FF2B5EF4-FFF2-40B4-BE49-F238E27FC236}">
                <a16:creationId xmlns:a16="http://schemas.microsoft.com/office/drawing/2014/main" id="{5E5EE778-77C0-028B-4AC3-64B6FD7E3AE9}"/>
              </a:ext>
            </a:extLst>
          </p:cNvPr>
          <p:cNvSpPr/>
          <p:nvPr/>
        </p:nvSpPr>
        <p:spPr bwMode="auto">
          <a:xfrm flipH="1">
            <a:off x="770097" y="596709"/>
            <a:ext cx="4630578" cy="1842238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 extrusionOk="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altLang="ko-KR" sz="2400" dirty="0">
                <a:solidFill>
                  <a:schemeClr val="bg1"/>
                </a:solidFill>
              </a:rPr>
              <a:t>Предлагаю посмотреть на фрагменты кода!</a:t>
            </a:r>
          </a:p>
        </p:txBody>
      </p:sp>
    </p:spTree>
    <p:extLst>
      <p:ext uri="{BB962C8B-B14F-4D97-AF65-F5344CB8AC3E}">
        <p14:creationId xmlns:p14="http://schemas.microsoft.com/office/powerpoint/2010/main" val="2325006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 animBg="1"/>
    </p:bld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Arial"/>
      </a:majorFont>
      <a:minorFont>
        <a:latin typeface="Poppins Light"/>
        <a:ea typeface="Arial Unicode MS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3B5CF6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9525" cap="rnd">
          <a:solidFill>
            <a:srgbClr val="D3C9C5"/>
          </a:solidFill>
          <a:prstDash val="dash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</a:majorFont>
      <a:minorFont>
        <a:latin typeface="맑은 고딕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392</Words>
  <Application>Microsoft Office PowerPoint</Application>
  <DocSecurity>0</DocSecurity>
  <PresentationFormat>Широкоэкранный</PresentationFormat>
  <Paragraphs>74</Paragraphs>
  <Slides>15</Slides>
  <Notes>15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Bahnschrift Light</vt:lpstr>
      <vt:lpstr>맑은 고딕</vt:lpstr>
      <vt:lpstr>Bahnschrift SemiBold</vt:lpstr>
      <vt:lpstr>Arial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5</dc:creator>
  <cp:keywords/>
  <dc:description/>
  <cp:lastModifiedBy>Алёшенька</cp:lastModifiedBy>
  <cp:revision>326</cp:revision>
  <dcterms:created xsi:type="dcterms:W3CDTF">2019-04-06T05:20:47Z</dcterms:created>
  <dcterms:modified xsi:type="dcterms:W3CDTF">2024-11-24T14:21:29Z</dcterms:modified>
  <cp:category/>
  <dc:identifier/>
  <cp:contentStatus/>
  <dc:language/>
  <cp:version/>
</cp:coreProperties>
</file>